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FF33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C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FF33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FF33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39"/>
            <a:ext cx="9143999" cy="1026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3901" y="0"/>
            <a:ext cx="4740098" cy="599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90523" cy="1020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61" y="52959"/>
            <a:ext cx="9145877" cy="9009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221" y="192989"/>
            <a:ext cx="3700779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FF33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2117293"/>
            <a:ext cx="8267065" cy="3392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C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6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jpg"/><Relationship Id="rId2" Type="http://schemas.openxmlformats.org/officeDocument/2006/relationships/hyperlink" Target="http://www.lotto-super.com/tutto-sport/siti-sullo-sport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jpg"/><Relationship Id="rId7" Type="http://schemas.openxmlformats.org/officeDocument/2006/relationships/image" Target="../media/image135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jp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40.jpg"/><Relationship Id="rId4" Type="http://schemas.openxmlformats.org/officeDocument/2006/relationships/image" Target="../media/image139.png"/><Relationship Id="rId9" Type="http://schemas.openxmlformats.org/officeDocument/2006/relationships/image" Target="../media/image1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Inquinamento" TargetMode="External"/><Relationship Id="rId13" Type="http://schemas.openxmlformats.org/officeDocument/2006/relationships/hyperlink" Target="https://it.wikipedia.org/wiki/Acciaio" TargetMode="External"/><Relationship Id="rId18" Type="http://schemas.openxmlformats.org/officeDocument/2006/relationships/hyperlink" Target="https://it.wikipedia.org/wiki/Piombo" TargetMode="External"/><Relationship Id="rId3" Type="http://schemas.openxmlformats.org/officeDocument/2006/relationships/hyperlink" Target="https://it.wikipedia.org/wiki/Tossicit%C3%A0" TargetMode="External"/><Relationship Id="rId7" Type="http://schemas.openxmlformats.org/officeDocument/2006/relationships/hyperlink" Target="https://it.wikipedia.org/wiki/Inceneritore" TargetMode="External"/><Relationship Id="rId12" Type="http://schemas.openxmlformats.org/officeDocument/2006/relationships/hyperlink" Target="https://it.wikipedia.org/wiki/Ferro" TargetMode="External"/><Relationship Id="rId17" Type="http://schemas.openxmlformats.org/officeDocument/2006/relationships/hyperlink" Target="https://it.wikipedia.org/wiki/Oro" TargetMode="External"/><Relationship Id="rId2" Type="http://schemas.openxmlformats.org/officeDocument/2006/relationships/image" Target="../media/image182.png"/><Relationship Id="rId16" Type="http://schemas.openxmlformats.org/officeDocument/2006/relationships/hyperlink" Target="https://it.wikipedia.org/wiki/Argent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t.wikipedia.org/wiki/Discarica" TargetMode="External"/><Relationship Id="rId11" Type="http://schemas.openxmlformats.org/officeDocument/2006/relationships/hyperlink" Target="https://it.wikipedia.org/wiki/Rame" TargetMode="External"/><Relationship Id="rId5" Type="http://schemas.openxmlformats.org/officeDocument/2006/relationships/hyperlink" Target="https://it.wikipedia.org/wiki/Biodegradabilit%C3%A0" TargetMode="External"/><Relationship Id="rId15" Type="http://schemas.openxmlformats.org/officeDocument/2006/relationships/hyperlink" Target="https://it.wikipedia.org/wiki/Vetro" TargetMode="External"/><Relationship Id="rId10" Type="http://schemas.openxmlformats.org/officeDocument/2006/relationships/hyperlink" Target="https://it.wikipedia.org/wiki/Raccolta_differenziata" TargetMode="External"/><Relationship Id="rId19" Type="http://schemas.openxmlformats.org/officeDocument/2006/relationships/hyperlink" Target="https://it.wikipedia.org/wiki/Mercurio_(elemento)" TargetMode="External"/><Relationship Id="rId4" Type="http://schemas.openxmlformats.org/officeDocument/2006/relationships/hyperlink" Target="https://it.wikipedia.org/wiki/Ambiente_(biologia)" TargetMode="External"/><Relationship Id="rId9" Type="http://schemas.openxmlformats.org/officeDocument/2006/relationships/hyperlink" Target="https://it.wikipedia.org/wiki/Salute" TargetMode="External"/><Relationship Id="rId14" Type="http://schemas.openxmlformats.org/officeDocument/2006/relationships/hyperlink" Target="https://it.wikipedia.org/wiki/Allumini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jp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jpg"/><Relationship Id="rId5" Type="http://schemas.openxmlformats.org/officeDocument/2006/relationships/image" Target="../media/image201.png"/><Relationship Id="rId4" Type="http://schemas.openxmlformats.org/officeDocument/2006/relationships/image" Target="../media/image20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jpg"/><Relationship Id="rId13" Type="http://schemas.openxmlformats.org/officeDocument/2006/relationships/image" Target="../media/image216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15.jpg"/><Relationship Id="rId2" Type="http://schemas.openxmlformats.org/officeDocument/2006/relationships/image" Target="../media/image205.png"/><Relationship Id="rId16" Type="http://schemas.openxmlformats.org/officeDocument/2006/relationships/image" Target="../media/image2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9.jp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jpg"/><Relationship Id="rId4" Type="http://schemas.openxmlformats.org/officeDocument/2006/relationships/image" Target="../media/image207.jpg"/><Relationship Id="rId9" Type="http://schemas.openxmlformats.org/officeDocument/2006/relationships/image" Target="../media/image212.png"/><Relationship Id="rId14" Type="http://schemas.openxmlformats.org/officeDocument/2006/relationships/image" Target="../media/image21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16" y="2852927"/>
            <a:ext cx="7580249" cy="841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6288" y="1051560"/>
            <a:ext cx="1901952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5" y="982980"/>
            <a:ext cx="1586484" cy="1581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217" y="5755335"/>
            <a:ext cx="1749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Modulo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TPSEE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8782" y="5755335"/>
            <a:ext cx="2712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cura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prof.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S.</a:t>
            </a:r>
            <a:r>
              <a:rPr sz="1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Giannitto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1044" y="2779776"/>
            <a:ext cx="1879092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4972" y="4599431"/>
            <a:ext cx="3168396" cy="2258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8019" y="406908"/>
            <a:ext cx="1531620" cy="150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368" y="603542"/>
            <a:ext cx="2377186" cy="905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845" y="698068"/>
            <a:ext cx="2151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0" spc="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2400" b="0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Recupero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9059" y="2002472"/>
            <a:ext cx="607860" cy="681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1576" y="2002472"/>
            <a:ext cx="566737" cy="681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6831" y="2002472"/>
            <a:ext cx="566737" cy="681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845" y="1192225"/>
            <a:ext cx="7839709" cy="16395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1432560">
              <a:lnSpc>
                <a:spcPct val="100000"/>
              </a:lnSpc>
              <a:spcBef>
                <a:spcPts val="115"/>
              </a:spcBef>
              <a:tabLst>
                <a:tab pos="2508250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riguarda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adatti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riciclo</a:t>
            </a:r>
            <a:r>
              <a:rPr sz="24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che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possono  essere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ancora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utili	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perché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890269" marR="5080" indent="-890269">
              <a:lnSpc>
                <a:spcPct val="100000"/>
              </a:lnSpc>
              <a:spcBef>
                <a:spcPts val="1165"/>
              </a:spcBef>
              <a:buFont typeface="Wingdings"/>
              <a:buChar char=""/>
              <a:tabLst>
                <a:tab pos="890269" algn="l"/>
                <a:tab pos="890905" algn="l"/>
                <a:tab pos="184213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trasformati in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CSS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ombustibile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S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olido</a:t>
            </a:r>
            <a:r>
              <a:rPr sz="2400" spc="-3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S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econdario)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usato	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nei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cementifici</a:t>
            </a:r>
            <a:r>
              <a:rPr sz="2400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nelle</a:t>
            </a:r>
            <a:r>
              <a:rPr sz="24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centrali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termiche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845" y="3951808"/>
            <a:ext cx="7660005" cy="7600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15"/>
              </a:spcBef>
              <a:buFont typeface="Wingdings"/>
              <a:buChar char=""/>
              <a:tabLst>
                <a:tab pos="927100" algn="l"/>
                <a:tab pos="92773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possono essere bruciati nel </a:t>
            </a:r>
            <a:r>
              <a:rPr sz="2400" b="1" spc="-5" dirty="0">
                <a:solidFill>
                  <a:srgbClr val="FFC000"/>
                </a:solidFill>
                <a:latin typeface="Constantia"/>
                <a:cs typeface="Constantia"/>
              </a:rPr>
              <a:t>termovalorizzatore</a:t>
            </a:r>
            <a:r>
              <a:rPr sz="2400" b="1" spc="-434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in  modo</a:t>
            </a:r>
            <a:r>
              <a:rPr sz="24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produrre</a:t>
            </a:r>
            <a:r>
              <a:rPr sz="24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energia</a:t>
            </a:r>
            <a:r>
              <a:rPr sz="2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elettrica</a:t>
            </a:r>
            <a:r>
              <a:rPr sz="24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calore.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8019" y="406908"/>
            <a:ext cx="1531620" cy="150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0020" y="3026664"/>
            <a:ext cx="8983980" cy="3831590"/>
            <a:chOff x="160020" y="3026664"/>
            <a:chExt cx="8983980" cy="3831590"/>
          </a:xfrm>
        </p:grpSpPr>
        <p:sp>
          <p:nvSpPr>
            <p:cNvPr id="4" name="object 4"/>
            <p:cNvSpPr/>
            <p:nvPr/>
          </p:nvSpPr>
          <p:spPr>
            <a:xfrm>
              <a:off x="3396996" y="3026664"/>
              <a:ext cx="5747003" cy="38313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20" y="3067850"/>
              <a:ext cx="8677529" cy="905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20" y="3557054"/>
              <a:ext cx="1929130" cy="905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49908" y="3557054"/>
              <a:ext cx="1933828" cy="9050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5808" y="3557054"/>
              <a:ext cx="1965833" cy="9050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20" y="4046258"/>
              <a:ext cx="3410585" cy="9050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31236" y="4046258"/>
              <a:ext cx="1860677" cy="9050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307591" y="777303"/>
            <a:ext cx="2646934" cy="6810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2742" y="844118"/>
            <a:ext cx="571182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96645" algn="l"/>
                <a:tab pos="3338195" algn="l"/>
                <a:tab pos="3945254" algn="l"/>
                <a:tab pos="4608830" algn="l"/>
              </a:tabLst>
            </a:pPr>
            <a:r>
              <a:rPr sz="2400" b="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b="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0" spc="15" dirty="0">
                <a:solidFill>
                  <a:srgbClr val="FFFFFF"/>
                </a:solidFill>
                <a:latin typeface="Constantia"/>
                <a:cs typeface="Constantia"/>
              </a:rPr>
              <a:t>rifiuti	</a:t>
            </a:r>
            <a:r>
              <a:rPr sz="2400" spc="5" dirty="0">
                <a:solidFill>
                  <a:srgbClr val="FFC000"/>
                </a:solidFill>
                <a:latin typeface="Constantia"/>
                <a:cs typeface="Constantia"/>
              </a:rPr>
              <a:t>non</a:t>
            </a:r>
            <a:r>
              <a:rPr sz="2400" spc="-9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onstantia"/>
                <a:cs typeface="Constantia"/>
              </a:rPr>
              <a:t>riciclabili	</a:t>
            </a:r>
            <a:r>
              <a:rPr sz="2400" b="0" dirty="0">
                <a:solidFill>
                  <a:srgbClr val="FFFFFF"/>
                </a:solidFill>
                <a:latin typeface="Constantia"/>
                <a:cs typeface="Constantia"/>
              </a:rPr>
              <a:t>che	non	</a:t>
            </a:r>
            <a:r>
              <a:rPr sz="2400" b="0" spc="-5" dirty="0">
                <a:solidFill>
                  <a:srgbClr val="FFFFFF"/>
                </a:solidFill>
                <a:latin typeface="Constantia"/>
                <a:cs typeface="Constantia"/>
              </a:rPr>
              <a:t>possono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36191" y="1508696"/>
            <a:ext cx="1696085" cy="6810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742" y="1210436"/>
            <a:ext cx="8084820" cy="34467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221230">
              <a:lnSpc>
                <a:spcPct val="100000"/>
              </a:lnSpc>
              <a:spcBef>
                <a:spcPts val="110"/>
              </a:spcBef>
              <a:tabLst>
                <a:tab pos="442404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essere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neppure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termovalorizzati	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vengono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portati in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discarica 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dove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vengono</a:t>
            </a:r>
            <a:r>
              <a:rPr sz="2400" spc="-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depositati 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controllati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affinché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loro</a:t>
            </a:r>
            <a:r>
              <a:rPr sz="24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decomposizione</a:t>
            </a:r>
            <a:endParaRPr sz="2400">
              <a:latin typeface="Constantia"/>
              <a:cs typeface="Constantia"/>
            </a:endParaRPr>
          </a:p>
          <a:p>
            <a:pPr marL="12700" marR="685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nel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tempo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crei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pericoli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l’ambiente</a:t>
            </a:r>
            <a:r>
              <a:rPr sz="24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circostante</a:t>
            </a:r>
            <a:r>
              <a:rPr sz="24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la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nostra</a:t>
            </a:r>
            <a:r>
              <a:rPr sz="24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salute.</a:t>
            </a:r>
            <a:endParaRPr sz="2400">
              <a:latin typeface="Constantia"/>
              <a:cs typeface="Constantia"/>
            </a:endParaRPr>
          </a:p>
          <a:p>
            <a:pPr marL="12700" marR="5080">
              <a:lnSpc>
                <a:spcPct val="100400"/>
              </a:lnSpc>
              <a:spcBef>
                <a:spcPts val="955"/>
              </a:spcBef>
            </a:pPr>
            <a:r>
              <a:rPr sz="3200" spc="-10" dirty="0">
                <a:solidFill>
                  <a:srgbClr val="FFC000"/>
                </a:solidFill>
                <a:latin typeface="Constantia"/>
                <a:cs typeface="Constantia"/>
              </a:rPr>
              <a:t>Ma</a:t>
            </a:r>
            <a:r>
              <a:rPr sz="3200" spc="-8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le</a:t>
            </a:r>
            <a:r>
              <a:rPr sz="3200" spc="-18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discariche</a:t>
            </a:r>
            <a:r>
              <a:rPr sz="3200" spc="-11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non</a:t>
            </a:r>
            <a:r>
              <a:rPr sz="3200" spc="-11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sono</a:t>
            </a:r>
            <a:r>
              <a:rPr sz="3200" spc="-9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infinite</a:t>
            </a:r>
            <a:r>
              <a:rPr sz="3200" spc="-18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spc="-35" dirty="0">
                <a:solidFill>
                  <a:srgbClr val="FFC000"/>
                </a:solidFill>
                <a:latin typeface="Constantia"/>
                <a:cs typeface="Constantia"/>
              </a:rPr>
              <a:t>ecco</a:t>
            </a:r>
            <a:r>
              <a:rPr sz="3200" spc="-13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perché  </a:t>
            </a:r>
            <a:r>
              <a:rPr sz="3200" spc="-30" dirty="0">
                <a:solidFill>
                  <a:srgbClr val="FFC000"/>
                </a:solidFill>
                <a:latin typeface="Constantia"/>
                <a:cs typeface="Constantia"/>
              </a:rPr>
              <a:t>occorre </a:t>
            </a:r>
            <a:r>
              <a:rPr sz="3200" b="1" dirty="0">
                <a:solidFill>
                  <a:srgbClr val="FF0000"/>
                </a:solidFill>
                <a:latin typeface="Constantia"/>
                <a:cs typeface="Constantia"/>
              </a:rPr>
              <a:t>ridurre </a:t>
            </a:r>
            <a:r>
              <a:rPr sz="3200" dirty="0">
                <a:solidFill>
                  <a:srgbClr val="FFC000"/>
                </a:solidFill>
                <a:latin typeface="Constantia"/>
                <a:cs typeface="Constantia"/>
              </a:rPr>
              <a:t>i</a:t>
            </a:r>
            <a:r>
              <a:rPr sz="3200" spc="-15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spc="5" dirty="0">
                <a:solidFill>
                  <a:srgbClr val="FFC000"/>
                </a:solidFill>
                <a:latin typeface="Constantia"/>
                <a:cs typeface="Constantia"/>
              </a:rPr>
              <a:t>rifiuti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200" spc="5" dirty="0">
                <a:solidFill>
                  <a:srgbClr val="FFC000"/>
                </a:solidFill>
                <a:latin typeface="Constantia"/>
                <a:cs typeface="Constantia"/>
              </a:rPr>
              <a:t>ed </a:t>
            </a:r>
            <a:r>
              <a:rPr sz="3200" spc="-5" dirty="0">
                <a:solidFill>
                  <a:srgbClr val="FFC000"/>
                </a:solidFill>
                <a:latin typeface="Constantia"/>
                <a:cs typeface="Constantia"/>
              </a:rPr>
              <a:t>effettuarne il</a:t>
            </a:r>
            <a:r>
              <a:rPr sz="3200" spc="-26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riciclo.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8019" y="406908"/>
            <a:ext cx="1531620" cy="150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388658"/>
            <a:ext cx="1869820" cy="905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482600"/>
            <a:ext cx="1356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200" spc="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c</a:t>
            </a:r>
            <a:r>
              <a:rPr sz="3200" spc="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c</a:t>
            </a:r>
            <a:r>
              <a:rPr sz="3200" spc="-1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7447" y="2007044"/>
            <a:ext cx="3561334" cy="681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742" y="976071"/>
            <a:ext cx="8522970" cy="23609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1962785">
              <a:lnSpc>
                <a:spcPct val="100000"/>
              </a:lnSpc>
              <a:spcBef>
                <a:spcPts val="115"/>
              </a:spcBef>
            </a:pP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significa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ciò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serve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può essere  trasformato</a:t>
            </a:r>
            <a:r>
              <a:rPr sz="2400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meglio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dire</a:t>
            </a:r>
            <a:r>
              <a:rPr sz="2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riciclato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materiali  riutilizzabili.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riciclo</a:t>
            </a:r>
            <a:r>
              <a:rPr sz="24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è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strettamente</a:t>
            </a:r>
            <a:r>
              <a:rPr sz="2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legato</a:t>
            </a:r>
            <a:r>
              <a:rPr sz="24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alla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C000"/>
                </a:solidFill>
                <a:latin typeface="Constantia"/>
                <a:cs typeface="Constantia"/>
              </a:rPr>
              <a:t>Raccolta</a:t>
            </a:r>
            <a:r>
              <a:rPr sz="2400" b="1" spc="-13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differenziata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Facciamo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un</a:t>
            </a:r>
            <a:r>
              <a:rPr sz="2400" spc="-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esempio: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Sapete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dire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questa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foto</a:t>
            </a:r>
            <a:r>
              <a:rPr sz="24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onstantia"/>
                <a:cs typeface="Constantia"/>
              </a:rPr>
              <a:t>c’è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una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bicicletta</a:t>
            </a:r>
            <a:r>
              <a:rPr sz="2400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oppure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800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lattine?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7491" y="3502152"/>
            <a:ext cx="8092440" cy="3301365"/>
            <a:chOff x="507491" y="3502152"/>
            <a:chExt cx="8092440" cy="3301365"/>
          </a:xfrm>
        </p:grpSpPr>
        <p:sp>
          <p:nvSpPr>
            <p:cNvPr id="8" name="object 8"/>
            <p:cNvSpPr/>
            <p:nvPr/>
          </p:nvSpPr>
          <p:spPr>
            <a:xfrm>
              <a:off x="900683" y="3502152"/>
              <a:ext cx="3031236" cy="1943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491" y="5390388"/>
              <a:ext cx="1490345" cy="6810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2956" y="3502152"/>
              <a:ext cx="2606040" cy="1952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1347" y="5390388"/>
              <a:ext cx="4196842" cy="681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371" y="6153912"/>
              <a:ext cx="7657846" cy="544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491" y="5756148"/>
              <a:ext cx="8092185" cy="6810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491" y="6121908"/>
              <a:ext cx="3726053" cy="6810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371" y="6519672"/>
              <a:ext cx="3360166" cy="544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0168" y="4035069"/>
            <a:ext cx="7665720" cy="2549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5595" algn="ctr">
              <a:lnSpc>
                <a:spcPct val="100000"/>
              </a:lnSpc>
              <a:spcBef>
                <a:spcPts val="90"/>
              </a:spcBef>
            </a:pPr>
            <a:r>
              <a:rPr sz="6600" b="1" spc="-5" dirty="0">
                <a:solidFill>
                  <a:srgbClr val="FF0000"/>
                </a:solidFill>
                <a:latin typeface="Constantia"/>
                <a:cs typeface="Constantia"/>
              </a:rPr>
              <a:t>=</a:t>
            </a:r>
            <a:endParaRPr sz="6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315"/>
              </a:spcBef>
            </a:pPr>
            <a:r>
              <a:rPr sz="2400" b="1" spc="5" dirty="0">
                <a:solidFill>
                  <a:srgbClr val="FFC000"/>
                </a:solidFill>
                <a:latin typeface="Constantia"/>
                <a:cs typeface="Constantia"/>
              </a:rPr>
              <a:t>Ebbene</a:t>
            </a:r>
            <a:r>
              <a:rPr sz="2400" b="1" spc="-18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le</a:t>
            </a:r>
            <a:r>
              <a:rPr sz="2400" b="1" spc="-14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spc="10" dirty="0">
                <a:solidFill>
                  <a:srgbClr val="FFC000"/>
                </a:solidFill>
                <a:latin typeface="Constantia"/>
                <a:cs typeface="Constantia"/>
              </a:rPr>
              <a:t>due</a:t>
            </a:r>
            <a:r>
              <a:rPr sz="2400" b="1" spc="-14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Constantia"/>
                <a:cs typeface="Constantia"/>
              </a:rPr>
              <a:t>cose</a:t>
            </a:r>
            <a:r>
              <a:rPr sz="2400" b="1" spc="-14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spc="10" dirty="0">
                <a:solidFill>
                  <a:srgbClr val="FFC000"/>
                </a:solidFill>
                <a:latin typeface="Constantia"/>
                <a:cs typeface="Constantia"/>
              </a:rPr>
              <a:t>si</a:t>
            </a:r>
            <a:r>
              <a:rPr sz="2400" b="1" spc="-8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Constantia"/>
                <a:cs typeface="Constantia"/>
              </a:rPr>
              <a:t>equivalgono!</a:t>
            </a:r>
            <a:endParaRPr sz="24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In</a:t>
            </a:r>
            <a:r>
              <a:rPr sz="24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quanto</a:t>
            </a:r>
            <a:r>
              <a:rPr sz="2400" b="1"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da</a:t>
            </a:r>
            <a:r>
              <a:rPr sz="24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800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lattine</a:t>
            </a:r>
            <a:r>
              <a:rPr sz="2400" b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si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può</a:t>
            </a:r>
            <a:r>
              <a:rPr sz="24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ricavare</a:t>
            </a:r>
            <a:r>
              <a:rPr sz="24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la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materia</a:t>
            </a:r>
            <a:r>
              <a:rPr sz="24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per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costruire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una</a:t>
            </a:r>
            <a:r>
              <a:rPr sz="2400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bicicletta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17520" y="3703320"/>
            <a:ext cx="3154680" cy="818515"/>
            <a:chOff x="3017520" y="3703320"/>
            <a:chExt cx="3154680" cy="818515"/>
          </a:xfrm>
        </p:grpSpPr>
        <p:sp>
          <p:nvSpPr>
            <p:cNvPr id="18" name="object 18"/>
            <p:cNvSpPr/>
            <p:nvPr/>
          </p:nvSpPr>
          <p:spPr>
            <a:xfrm>
              <a:off x="3031236" y="3717098"/>
              <a:ext cx="1590675" cy="791210"/>
            </a:xfrm>
            <a:custGeom>
              <a:avLst/>
              <a:gdLst/>
              <a:ahLst/>
              <a:cxnLst/>
              <a:rect l="l" t="t" r="r" b="b"/>
              <a:pathLst>
                <a:path w="1590675" h="791210">
                  <a:moveTo>
                    <a:pt x="1472368" y="0"/>
                  </a:moveTo>
                  <a:lnTo>
                    <a:pt x="1414078" y="1044"/>
                  </a:lnTo>
                  <a:lnTo>
                    <a:pt x="1356267" y="3371"/>
                  </a:lnTo>
                  <a:lnTo>
                    <a:pt x="1298989" y="6958"/>
                  </a:lnTo>
                  <a:lnTo>
                    <a:pt x="1242299" y="11783"/>
                  </a:lnTo>
                  <a:lnTo>
                    <a:pt x="1186251" y="17825"/>
                  </a:lnTo>
                  <a:lnTo>
                    <a:pt x="1130899" y="25063"/>
                  </a:lnTo>
                  <a:lnTo>
                    <a:pt x="1076299" y="33474"/>
                  </a:lnTo>
                  <a:lnTo>
                    <a:pt x="1022505" y="43036"/>
                  </a:lnTo>
                  <a:lnTo>
                    <a:pt x="969570" y="53729"/>
                  </a:lnTo>
                  <a:lnTo>
                    <a:pt x="917550" y="65531"/>
                  </a:lnTo>
                  <a:lnTo>
                    <a:pt x="866500" y="78419"/>
                  </a:lnTo>
                  <a:lnTo>
                    <a:pt x="816472" y="92373"/>
                  </a:lnTo>
                  <a:lnTo>
                    <a:pt x="767523" y="107371"/>
                  </a:lnTo>
                  <a:lnTo>
                    <a:pt x="719706" y="123390"/>
                  </a:lnTo>
                  <a:lnTo>
                    <a:pt x="673076" y="140410"/>
                  </a:lnTo>
                  <a:lnTo>
                    <a:pt x="627688" y="158409"/>
                  </a:lnTo>
                  <a:lnTo>
                    <a:pt x="583595" y="177365"/>
                  </a:lnTo>
                  <a:lnTo>
                    <a:pt x="540853" y="197256"/>
                  </a:lnTo>
                  <a:lnTo>
                    <a:pt x="499516" y="218061"/>
                  </a:lnTo>
                  <a:lnTo>
                    <a:pt x="459638" y="239758"/>
                  </a:lnTo>
                  <a:lnTo>
                    <a:pt x="421274" y="262325"/>
                  </a:lnTo>
                  <a:lnTo>
                    <a:pt x="384478" y="285742"/>
                  </a:lnTo>
                  <a:lnTo>
                    <a:pt x="349304" y="309985"/>
                  </a:lnTo>
                  <a:lnTo>
                    <a:pt x="315808" y="335034"/>
                  </a:lnTo>
                  <a:lnTo>
                    <a:pt x="284044" y="360867"/>
                  </a:lnTo>
                  <a:lnTo>
                    <a:pt x="254066" y="387462"/>
                  </a:lnTo>
                  <a:lnTo>
                    <a:pt x="225928" y="414798"/>
                  </a:lnTo>
                  <a:lnTo>
                    <a:pt x="199685" y="442853"/>
                  </a:lnTo>
                  <a:lnTo>
                    <a:pt x="153103" y="501033"/>
                  </a:lnTo>
                  <a:lnTo>
                    <a:pt x="114756" y="561829"/>
                  </a:lnTo>
                  <a:lnTo>
                    <a:pt x="98806" y="593154"/>
                  </a:lnTo>
                  <a:lnTo>
                    <a:pt x="0" y="593154"/>
                  </a:lnTo>
                  <a:lnTo>
                    <a:pt x="152019" y="790893"/>
                  </a:lnTo>
                  <a:lnTo>
                    <a:pt x="395477" y="593154"/>
                  </a:lnTo>
                  <a:lnTo>
                    <a:pt x="296544" y="593154"/>
                  </a:lnTo>
                  <a:lnTo>
                    <a:pt x="312661" y="561538"/>
                  </a:lnTo>
                  <a:lnTo>
                    <a:pt x="351536" y="500118"/>
                  </a:lnTo>
                  <a:lnTo>
                    <a:pt x="398908" y="441279"/>
                  </a:lnTo>
                  <a:lnTo>
                    <a:pt x="425643" y="412891"/>
                  </a:lnTo>
                  <a:lnTo>
                    <a:pt x="454340" y="385222"/>
                  </a:lnTo>
                  <a:lnTo>
                    <a:pt x="484943" y="358299"/>
                  </a:lnTo>
                  <a:lnTo>
                    <a:pt x="517399" y="332145"/>
                  </a:lnTo>
                  <a:lnTo>
                    <a:pt x="551653" y="306786"/>
                  </a:lnTo>
                  <a:lnTo>
                    <a:pt x="587650" y="282246"/>
                  </a:lnTo>
                  <a:lnTo>
                    <a:pt x="625337" y="258551"/>
                  </a:lnTo>
                  <a:lnTo>
                    <a:pt x="664659" y="235725"/>
                  </a:lnTo>
                  <a:lnTo>
                    <a:pt x="705563" y="213793"/>
                  </a:lnTo>
                  <a:lnTo>
                    <a:pt x="747992" y="192780"/>
                  </a:lnTo>
                  <a:lnTo>
                    <a:pt x="791894" y="172711"/>
                  </a:lnTo>
                  <a:lnTo>
                    <a:pt x="837214" y="153611"/>
                  </a:lnTo>
                  <a:lnTo>
                    <a:pt x="883897" y="135504"/>
                  </a:lnTo>
                  <a:lnTo>
                    <a:pt x="931890" y="118416"/>
                  </a:lnTo>
                  <a:lnTo>
                    <a:pt x="981138" y="102370"/>
                  </a:lnTo>
                  <a:lnTo>
                    <a:pt x="1031586" y="87394"/>
                  </a:lnTo>
                  <a:lnTo>
                    <a:pt x="1083181" y="73510"/>
                  </a:lnTo>
                  <a:lnTo>
                    <a:pt x="1135869" y="60743"/>
                  </a:lnTo>
                  <a:lnTo>
                    <a:pt x="1189594" y="49120"/>
                  </a:lnTo>
                  <a:lnTo>
                    <a:pt x="1244302" y="38664"/>
                  </a:lnTo>
                  <a:lnTo>
                    <a:pt x="1299940" y="29401"/>
                  </a:lnTo>
                  <a:lnTo>
                    <a:pt x="1356453" y="21355"/>
                  </a:lnTo>
                  <a:lnTo>
                    <a:pt x="1413786" y="14551"/>
                  </a:lnTo>
                  <a:lnTo>
                    <a:pt x="1471885" y="9015"/>
                  </a:lnTo>
                  <a:lnTo>
                    <a:pt x="1530697" y="4770"/>
                  </a:lnTo>
                  <a:lnTo>
                    <a:pt x="1590166" y="1842"/>
                  </a:lnTo>
                  <a:lnTo>
                    <a:pt x="1531082" y="258"/>
                  </a:lnTo>
                  <a:lnTo>
                    <a:pt x="14723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2597" y="3717036"/>
              <a:ext cx="1636395" cy="791210"/>
            </a:xfrm>
            <a:custGeom>
              <a:avLst/>
              <a:gdLst/>
              <a:ahLst/>
              <a:cxnLst/>
              <a:rect l="l" t="t" r="r" b="b"/>
              <a:pathLst>
                <a:path w="1636395" h="791210">
                  <a:moveTo>
                    <a:pt x="197738" y="0"/>
                  </a:moveTo>
                  <a:lnTo>
                    <a:pt x="0" y="0"/>
                  </a:lnTo>
                  <a:lnTo>
                    <a:pt x="60791" y="693"/>
                  </a:lnTo>
                  <a:lnTo>
                    <a:pt x="120940" y="2756"/>
                  </a:lnTo>
                  <a:lnTo>
                    <a:pt x="180396" y="6161"/>
                  </a:lnTo>
                  <a:lnTo>
                    <a:pt x="239109" y="10881"/>
                  </a:lnTo>
                  <a:lnTo>
                    <a:pt x="297029" y="16887"/>
                  </a:lnTo>
                  <a:lnTo>
                    <a:pt x="354106" y="24153"/>
                  </a:lnTo>
                  <a:lnTo>
                    <a:pt x="410291" y="32651"/>
                  </a:lnTo>
                  <a:lnTo>
                    <a:pt x="465533" y="42354"/>
                  </a:lnTo>
                  <a:lnTo>
                    <a:pt x="519782" y="53234"/>
                  </a:lnTo>
                  <a:lnTo>
                    <a:pt x="572989" y="65264"/>
                  </a:lnTo>
                  <a:lnTo>
                    <a:pt x="625104" y="78416"/>
                  </a:lnTo>
                  <a:lnTo>
                    <a:pt x="676076" y="92663"/>
                  </a:lnTo>
                  <a:lnTo>
                    <a:pt x="725856" y="107978"/>
                  </a:lnTo>
                  <a:lnTo>
                    <a:pt x="774394" y="124332"/>
                  </a:lnTo>
                  <a:lnTo>
                    <a:pt x="821640" y="141700"/>
                  </a:lnTo>
                  <a:lnTo>
                    <a:pt x="867544" y="160052"/>
                  </a:lnTo>
                  <a:lnTo>
                    <a:pt x="912057" y="179362"/>
                  </a:lnTo>
                  <a:lnTo>
                    <a:pt x="955127" y="199603"/>
                  </a:lnTo>
                  <a:lnTo>
                    <a:pt x="996706" y="220746"/>
                  </a:lnTo>
                  <a:lnTo>
                    <a:pt x="1036743" y="242765"/>
                  </a:lnTo>
                  <a:lnTo>
                    <a:pt x="1075189" y="265631"/>
                  </a:lnTo>
                  <a:lnTo>
                    <a:pt x="1111993" y="289318"/>
                  </a:lnTo>
                  <a:lnTo>
                    <a:pt x="1147105" y="313799"/>
                  </a:lnTo>
                  <a:lnTo>
                    <a:pt x="1180477" y="339045"/>
                  </a:lnTo>
                  <a:lnTo>
                    <a:pt x="1212057" y="365029"/>
                  </a:lnTo>
                  <a:lnTo>
                    <a:pt x="1241796" y="391724"/>
                  </a:lnTo>
                  <a:lnTo>
                    <a:pt x="1269644" y="419102"/>
                  </a:lnTo>
                  <a:lnTo>
                    <a:pt x="1295551" y="447137"/>
                  </a:lnTo>
                  <a:lnTo>
                    <a:pt x="1341343" y="505063"/>
                  </a:lnTo>
                  <a:lnTo>
                    <a:pt x="1378771" y="565284"/>
                  </a:lnTo>
                  <a:lnTo>
                    <a:pt x="1407437" y="627579"/>
                  </a:lnTo>
                  <a:lnTo>
                    <a:pt x="1426942" y="691730"/>
                  </a:lnTo>
                  <a:lnTo>
                    <a:pt x="1436886" y="757517"/>
                  </a:lnTo>
                  <a:lnTo>
                    <a:pt x="1438148" y="790956"/>
                  </a:lnTo>
                  <a:lnTo>
                    <a:pt x="1635887" y="790956"/>
                  </a:lnTo>
                  <a:lnTo>
                    <a:pt x="1630873" y="724433"/>
                  </a:lnTo>
                  <a:lnTo>
                    <a:pt x="1616099" y="659437"/>
                  </a:lnTo>
                  <a:lnTo>
                    <a:pt x="1591964" y="596186"/>
                  </a:lnTo>
                  <a:lnTo>
                    <a:pt x="1558866" y="534900"/>
                  </a:lnTo>
                  <a:lnTo>
                    <a:pt x="1517206" y="475799"/>
                  </a:lnTo>
                  <a:lnTo>
                    <a:pt x="1467383" y="419102"/>
                  </a:lnTo>
                  <a:lnTo>
                    <a:pt x="1439535" y="391724"/>
                  </a:lnTo>
                  <a:lnTo>
                    <a:pt x="1409796" y="365029"/>
                  </a:lnTo>
                  <a:lnTo>
                    <a:pt x="1378216" y="339045"/>
                  </a:lnTo>
                  <a:lnTo>
                    <a:pt x="1344844" y="313799"/>
                  </a:lnTo>
                  <a:lnTo>
                    <a:pt x="1309732" y="289318"/>
                  </a:lnTo>
                  <a:lnTo>
                    <a:pt x="1272928" y="265631"/>
                  </a:lnTo>
                  <a:lnTo>
                    <a:pt x="1234482" y="242765"/>
                  </a:lnTo>
                  <a:lnTo>
                    <a:pt x="1194445" y="220746"/>
                  </a:lnTo>
                  <a:lnTo>
                    <a:pt x="1152866" y="199603"/>
                  </a:lnTo>
                  <a:lnTo>
                    <a:pt x="1109796" y="179362"/>
                  </a:lnTo>
                  <a:lnTo>
                    <a:pt x="1065283" y="160052"/>
                  </a:lnTo>
                  <a:lnTo>
                    <a:pt x="1019379" y="141700"/>
                  </a:lnTo>
                  <a:lnTo>
                    <a:pt x="972133" y="124332"/>
                  </a:lnTo>
                  <a:lnTo>
                    <a:pt x="923595" y="107978"/>
                  </a:lnTo>
                  <a:lnTo>
                    <a:pt x="873815" y="92663"/>
                  </a:lnTo>
                  <a:lnTo>
                    <a:pt x="822843" y="78416"/>
                  </a:lnTo>
                  <a:lnTo>
                    <a:pt x="770728" y="65264"/>
                  </a:lnTo>
                  <a:lnTo>
                    <a:pt x="717521" y="53234"/>
                  </a:lnTo>
                  <a:lnTo>
                    <a:pt x="663272" y="42354"/>
                  </a:lnTo>
                  <a:lnTo>
                    <a:pt x="608030" y="32651"/>
                  </a:lnTo>
                  <a:lnTo>
                    <a:pt x="551845" y="24153"/>
                  </a:lnTo>
                  <a:lnTo>
                    <a:pt x="494768" y="16887"/>
                  </a:lnTo>
                  <a:lnTo>
                    <a:pt x="436848" y="10881"/>
                  </a:lnTo>
                  <a:lnTo>
                    <a:pt x="378135" y="6161"/>
                  </a:lnTo>
                  <a:lnTo>
                    <a:pt x="318679" y="2756"/>
                  </a:lnTo>
                  <a:lnTo>
                    <a:pt x="258530" y="693"/>
                  </a:lnTo>
                  <a:lnTo>
                    <a:pt x="197738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31236" y="3717036"/>
              <a:ext cx="3127375" cy="791210"/>
            </a:xfrm>
            <a:custGeom>
              <a:avLst/>
              <a:gdLst/>
              <a:ahLst/>
              <a:cxnLst/>
              <a:rect l="l" t="t" r="r" b="b"/>
              <a:pathLst>
                <a:path w="3127375" h="791210">
                  <a:moveTo>
                    <a:pt x="1590166" y="1905"/>
                  </a:moveTo>
                  <a:lnTo>
                    <a:pt x="1530697" y="4833"/>
                  </a:lnTo>
                  <a:lnTo>
                    <a:pt x="1471885" y="9077"/>
                  </a:lnTo>
                  <a:lnTo>
                    <a:pt x="1413786" y="14614"/>
                  </a:lnTo>
                  <a:lnTo>
                    <a:pt x="1356453" y="21418"/>
                  </a:lnTo>
                  <a:lnTo>
                    <a:pt x="1299940" y="29464"/>
                  </a:lnTo>
                  <a:lnTo>
                    <a:pt x="1244302" y="38727"/>
                  </a:lnTo>
                  <a:lnTo>
                    <a:pt x="1189594" y="49183"/>
                  </a:lnTo>
                  <a:lnTo>
                    <a:pt x="1135869" y="60806"/>
                  </a:lnTo>
                  <a:lnTo>
                    <a:pt x="1083181" y="73572"/>
                  </a:lnTo>
                  <a:lnTo>
                    <a:pt x="1031586" y="87456"/>
                  </a:lnTo>
                  <a:lnTo>
                    <a:pt x="981138" y="102433"/>
                  </a:lnTo>
                  <a:lnTo>
                    <a:pt x="931890" y="118478"/>
                  </a:lnTo>
                  <a:lnTo>
                    <a:pt x="883897" y="135567"/>
                  </a:lnTo>
                  <a:lnTo>
                    <a:pt x="837214" y="153674"/>
                  </a:lnTo>
                  <a:lnTo>
                    <a:pt x="791894" y="172774"/>
                  </a:lnTo>
                  <a:lnTo>
                    <a:pt x="747992" y="192843"/>
                  </a:lnTo>
                  <a:lnTo>
                    <a:pt x="705563" y="213856"/>
                  </a:lnTo>
                  <a:lnTo>
                    <a:pt x="664659" y="235788"/>
                  </a:lnTo>
                  <a:lnTo>
                    <a:pt x="625337" y="258614"/>
                  </a:lnTo>
                  <a:lnTo>
                    <a:pt x="587650" y="282309"/>
                  </a:lnTo>
                  <a:lnTo>
                    <a:pt x="551653" y="306849"/>
                  </a:lnTo>
                  <a:lnTo>
                    <a:pt x="517399" y="332208"/>
                  </a:lnTo>
                  <a:lnTo>
                    <a:pt x="484943" y="358362"/>
                  </a:lnTo>
                  <a:lnTo>
                    <a:pt x="454340" y="385285"/>
                  </a:lnTo>
                  <a:lnTo>
                    <a:pt x="425643" y="412954"/>
                  </a:lnTo>
                  <a:lnTo>
                    <a:pt x="398908" y="441342"/>
                  </a:lnTo>
                  <a:lnTo>
                    <a:pt x="374187" y="470426"/>
                  </a:lnTo>
                  <a:lnTo>
                    <a:pt x="331009" y="530580"/>
                  </a:lnTo>
                  <a:lnTo>
                    <a:pt x="296544" y="593216"/>
                  </a:lnTo>
                  <a:lnTo>
                    <a:pt x="395477" y="593216"/>
                  </a:lnTo>
                  <a:lnTo>
                    <a:pt x="152019" y="790956"/>
                  </a:lnTo>
                  <a:lnTo>
                    <a:pt x="0" y="593216"/>
                  </a:lnTo>
                  <a:lnTo>
                    <a:pt x="98806" y="593216"/>
                  </a:lnTo>
                  <a:lnTo>
                    <a:pt x="114828" y="561760"/>
                  </a:lnTo>
                  <a:lnTo>
                    <a:pt x="153412" y="500681"/>
                  </a:lnTo>
                  <a:lnTo>
                    <a:pt x="200353" y="442200"/>
                  </a:lnTo>
                  <a:lnTo>
                    <a:pt x="226822" y="413991"/>
                  </a:lnTo>
                  <a:lnTo>
                    <a:pt x="255217" y="386502"/>
                  </a:lnTo>
                  <a:lnTo>
                    <a:pt x="285483" y="359755"/>
                  </a:lnTo>
                  <a:lnTo>
                    <a:pt x="317567" y="333773"/>
                  </a:lnTo>
                  <a:lnTo>
                    <a:pt x="351413" y="308579"/>
                  </a:lnTo>
                  <a:lnTo>
                    <a:pt x="386969" y="284197"/>
                  </a:lnTo>
                  <a:lnTo>
                    <a:pt x="424178" y="260650"/>
                  </a:lnTo>
                  <a:lnTo>
                    <a:pt x="462987" y="237961"/>
                  </a:lnTo>
                  <a:lnTo>
                    <a:pt x="503341" y="216153"/>
                  </a:lnTo>
                  <a:lnTo>
                    <a:pt x="545187" y="195249"/>
                  </a:lnTo>
                  <a:lnTo>
                    <a:pt x="588469" y="175272"/>
                  </a:lnTo>
                  <a:lnTo>
                    <a:pt x="633133" y="156247"/>
                  </a:lnTo>
                  <a:lnTo>
                    <a:pt x="679125" y="138194"/>
                  </a:lnTo>
                  <a:lnTo>
                    <a:pt x="726390" y="121139"/>
                  </a:lnTo>
                  <a:lnTo>
                    <a:pt x="774875" y="105104"/>
                  </a:lnTo>
                  <a:lnTo>
                    <a:pt x="824524" y="90111"/>
                  </a:lnTo>
                  <a:lnTo>
                    <a:pt x="875284" y="76185"/>
                  </a:lnTo>
                  <a:lnTo>
                    <a:pt x="927099" y="63349"/>
                  </a:lnTo>
                  <a:lnTo>
                    <a:pt x="979916" y="51625"/>
                  </a:lnTo>
                  <a:lnTo>
                    <a:pt x="1033680" y="41037"/>
                  </a:lnTo>
                  <a:lnTo>
                    <a:pt x="1088336" y="31608"/>
                  </a:lnTo>
                  <a:lnTo>
                    <a:pt x="1143831" y="23361"/>
                  </a:lnTo>
                  <a:lnTo>
                    <a:pt x="1200110" y="16319"/>
                  </a:lnTo>
                  <a:lnTo>
                    <a:pt x="1257119" y="10506"/>
                  </a:lnTo>
                  <a:lnTo>
                    <a:pt x="1314802" y="5944"/>
                  </a:lnTo>
                  <a:lnTo>
                    <a:pt x="1373107" y="2657"/>
                  </a:lnTo>
                  <a:lnTo>
                    <a:pt x="1431978" y="668"/>
                  </a:lnTo>
                  <a:lnTo>
                    <a:pt x="1491361" y="0"/>
                  </a:lnTo>
                  <a:lnTo>
                    <a:pt x="1689100" y="0"/>
                  </a:lnTo>
                  <a:lnTo>
                    <a:pt x="1749891" y="693"/>
                  </a:lnTo>
                  <a:lnTo>
                    <a:pt x="1810040" y="2756"/>
                  </a:lnTo>
                  <a:lnTo>
                    <a:pt x="1869496" y="6161"/>
                  </a:lnTo>
                  <a:lnTo>
                    <a:pt x="1928209" y="10881"/>
                  </a:lnTo>
                  <a:lnTo>
                    <a:pt x="1986129" y="16887"/>
                  </a:lnTo>
                  <a:lnTo>
                    <a:pt x="2043206" y="24153"/>
                  </a:lnTo>
                  <a:lnTo>
                    <a:pt x="2099391" y="32651"/>
                  </a:lnTo>
                  <a:lnTo>
                    <a:pt x="2154633" y="42354"/>
                  </a:lnTo>
                  <a:lnTo>
                    <a:pt x="2208882" y="53234"/>
                  </a:lnTo>
                  <a:lnTo>
                    <a:pt x="2262089" y="65264"/>
                  </a:lnTo>
                  <a:lnTo>
                    <a:pt x="2314204" y="78416"/>
                  </a:lnTo>
                  <a:lnTo>
                    <a:pt x="2365176" y="92663"/>
                  </a:lnTo>
                  <a:lnTo>
                    <a:pt x="2414956" y="107978"/>
                  </a:lnTo>
                  <a:lnTo>
                    <a:pt x="2463494" y="124332"/>
                  </a:lnTo>
                  <a:lnTo>
                    <a:pt x="2510740" y="141700"/>
                  </a:lnTo>
                  <a:lnTo>
                    <a:pt x="2556644" y="160052"/>
                  </a:lnTo>
                  <a:lnTo>
                    <a:pt x="2601157" y="179362"/>
                  </a:lnTo>
                  <a:lnTo>
                    <a:pt x="2644227" y="199603"/>
                  </a:lnTo>
                  <a:lnTo>
                    <a:pt x="2685806" y="220746"/>
                  </a:lnTo>
                  <a:lnTo>
                    <a:pt x="2725843" y="242765"/>
                  </a:lnTo>
                  <a:lnTo>
                    <a:pt x="2764289" y="265631"/>
                  </a:lnTo>
                  <a:lnTo>
                    <a:pt x="2801093" y="289318"/>
                  </a:lnTo>
                  <a:lnTo>
                    <a:pt x="2836205" y="313799"/>
                  </a:lnTo>
                  <a:lnTo>
                    <a:pt x="2869577" y="339045"/>
                  </a:lnTo>
                  <a:lnTo>
                    <a:pt x="2901157" y="365029"/>
                  </a:lnTo>
                  <a:lnTo>
                    <a:pt x="2930896" y="391724"/>
                  </a:lnTo>
                  <a:lnTo>
                    <a:pt x="2958744" y="419102"/>
                  </a:lnTo>
                  <a:lnTo>
                    <a:pt x="2984651" y="447137"/>
                  </a:lnTo>
                  <a:lnTo>
                    <a:pt x="3030443" y="505063"/>
                  </a:lnTo>
                  <a:lnTo>
                    <a:pt x="3067871" y="565284"/>
                  </a:lnTo>
                  <a:lnTo>
                    <a:pt x="3096537" y="627579"/>
                  </a:lnTo>
                  <a:lnTo>
                    <a:pt x="3116042" y="691730"/>
                  </a:lnTo>
                  <a:lnTo>
                    <a:pt x="3125986" y="757517"/>
                  </a:lnTo>
                  <a:lnTo>
                    <a:pt x="3127248" y="790956"/>
                  </a:lnTo>
                  <a:lnTo>
                    <a:pt x="2929509" y="790956"/>
                  </a:lnTo>
                  <a:lnTo>
                    <a:pt x="2928247" y="757517"/>
                  </a:lnTo>
                  <a:lnTo>
                    <a:pt x="2924495" y="724433"/>
                  </a:lnTo>
                  <a:lnTo>
                    <a:pt x="2909721" y="659437"/>
                  </a:lnTo>
                  <a:lnTo>
                    <a:pt x="2885586" y="596186"/>
                  </a:lnTo>
                  <a:lnTo>
                    <a:pt x="2852488" y="534900"/>
                  </a:lnTo>
                  <a:lnTo>
                    <a:pt x="2810828" y="475799"/>
                  </a:lnTo>
                  <a:lnTo>
                    <a:pt x="2761005" y="419102"/>
                  </a:lnTo>
                  <a:lnTo>
                    <a:pt x="2733157" y="391724"/>
                  </a:lnTo>
                  <a:lnTo>
                    <a:pt x="2703418" y="365029"/>
                  </a:lnTo>
                  <a:lnTo>
                    <a:pt x="2671838" y="339045"/>
                  </a:lnTo>
                  <a:lnTo>
                    <a:pt x="2638466" y="313799"/>
                  </a:lnTo>
                  <a:lnTo>
                    <a:pt x="2603354" y="289318"/>
                  </a:lnTo>
                  <a:lnTo>
                    <a:pt x="2566550" y="265631"/>
                  </a:lnTo>
                  <a:lnTo>
                    <a:pt x="2528104" y="242765"/>
                  </a:lnTo>
                  <a:lnTo>
                    <a:pt x="2488067" y="220746"/>
                  </a:lnTo>
                  <a:lnTo>
                    <a:pt x="2446488" y="199603"/>
                  </a:lnTo>
                  <a:lnTo>
                    <a:pt x="2403418" y="179362"/>
                  </a:lnTo>
                  <a:lnTo>
                    <a:pt x="2358905" y="160052"/>
                  </a:lnTo>
                  <a:lnTo>
                    <a:pt x="2313001" y="141700"/>
                  </a:lnTo>
                  <a:lnTo>
                    <a:pt x="2265755" y="124332"/>
                  </a:lnTo>
                  <a:lnTo>
                    <a:pt x="2217217" y="107978"/>
                  </a:lnTo>
                  <a:lnTo>
                    <a:pt x="2167437" y="92663"/>
                  </a:lnTo>
                  <a:lnTo>
                    <a:pt x="2116465" y="78416"/>
                  </a:lnTo>
                  <a:lnTo>
                    <a:pt x="2064350" y="65264"/>
                  </a:lnTo>
                  <a:lnTo>
                    <a:pt x="2011143" y="53234"/>
                  </a:lnTo>
                  <a:lnTo>
                    <a:pt x="1956894" y="42354"/>
                  </a:lnTo>
                  <a:lnTo>
                    <a:pt x="1901652" y="32651"/>
                  </a:lnTo>
                  <a:lnTo>
                    <a:pt x="1845467" y="24153"/>
                  </a:lnTo>
                  <a:lnTo>
                    <a:pt x="1788390" y="16887"/>
                  </a:lnTo>
                  <a:lnTo>
                    <a:pt x="1730470" y="10881"/>
                  </a:lnTo>
                  <a:lnTo>
                    <a:pt x="1671757" y="6161"/>
                  </a:lnTo>
                  <a:lnTo>
                    <a:pt x="1612301" y="2756"/>
                  </a:lnTo>
                  <a:lnTo>
                    <a:pt x="1552152" y="693"/>
                  </a:lnTo>
                  <a:lnTo>
                    <a:pt x="1491361" y="0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" y="3063189"/>
            <a:ext cx="2185670" cy="521334"/>
            <a:chOff x="411480" y="3063189"/>
            <a:chExt cx="2185670" cy="521334"/>
          </a:xfrm>
        </p:grpSpPr>
        <p:sp>
          <p:nvSpPr>
            <p:cNvPr id="3" name="object 3"/>
            <p:cNvSpPr/>
            <p:nvPr/>
          </p:nvSpPr>
          <p:spPr>
            <a:xfrm>
              <a:off x="411480" y="3063189"/>
              <a:ext cx="1028484" cy="5210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0431" y="3063189"/>
              <a:ext cx="534758" cy="52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0180" y="3063189"/>
              <a:ext cx="1156525" cy="521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7217" y="2297125"/>
            <a:ext cx="78473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Italia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stata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regolamentata dal 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decreto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legislativo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Ronchi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del </a:t>
            </a:r>
            <a:r>
              <a:rPr sz="1800" b="1" spc="-15" dirty="0">
                <a:solidFill>
                  <a:srgbClr val="FFFF00"/>
                </a:solidFill>
                <a:latin typeface="Constantia"/>
                <a:cs typeface="Constantia"/>
              </a:rPr>
              <a:t>‘97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(abrogato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sostituito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dal 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DL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152/06)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prevede l’attivazione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alcune azioni</a:t>
            </a:r>
            <a:r>
              <a:rPr sz="18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che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sono:</a:t>
            </a:r>
            <a:endParaRPr sz="180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Criteri di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priorità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(Art. 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179)</a:t>
            </a:r>
            <a:r>
              <a:rPr sz="18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7648" y="3669614"/>
            <a:ext cx="1292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180" algn="l"/>
              </a:tabLst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	al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3395598"/>
            <a:ext cx="643890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indent="-2705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sviluppo di tecnologie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pulite;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  <a:tab pos="2505710" algn="l"/>
                <a:tab pos="2839085" algn="l"/>
                <a:tab pos="3795395" algn="l"/>
                <a:tab pos="4279900" algn="l"/>
                <a:tab pos="4980305" algn="l"/>
                <a:tab pos="5377815" algn="l"/>
              </a:tabLst>
            </a:pP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zzaz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	</a:t>
            </a:r>
            <a:r>
              <a:rPr sz="1800" spc="3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spc="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	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ch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ian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	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	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  <a:p>
            <a:pPr marL="2825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produzione 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all’inquinamento;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eliminazione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sostanze</a:t>
            </a:r>
            <a:r>
              <a:rPr sz="1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pericolose;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riciclaggio dei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loro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utilizzo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fonte di</a:t>
            </a:r>
            <a:r>
              <a:rPr sz="1800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energia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1480" y="4709109"/>
            <a:ext cx="4494530" cy="521334"/>
            <a:chOff x="411480" y="4709109"/>
            <a:chExt cx="4494530" cy="521334"/>
          </a:xfrm>
        </p:grpSpPr>
        <p:sp>
          <p:nvSpPr>
            <p:cNvPr id="10" name="object 10"/>
            <p:cNvSpPr/>
            <p:nvPr/>
          </p:nvSpPr>
          <p:spPr>
            <a:xfrm>
              <a:off x="411480" y="4709109"/>
              <a:ext cx="1659508" cy="521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6796" y="4709109"/>
              <a:ext cx="845616" cy="521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77440" y="4709109"/>
              <a:ext cx="1567941" cy="521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5888" y="4709109"/>
              <a:ext cx="534758" cy="52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1064" y="4709109"/>
              <a:ext cx="964514" cy="521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1480" y="5532120"/>
            <a:ext cx="2427605" cy="521334"/>
            <a:chOff x="411480" y="5532120"/>
            <a:chExt cx="2427605" cy="521334"/>
          </a:xfrm>
        </p:grpSpPr>
        <p:sp>
          <p:nvSpPr>
            <p:cNvPr id="16" name="object 16"/>
            <p:cNvSpPr/>
            <p:nvPr/>
          </p:nvSpPr>
          <p:spPr>
            <a:xfrm>
              <a:off x="411480" y="5532120"/>
              <a:ext cx="1339341" cy="521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5900" y="5532120"/>
              <a:ext cx="658202" cy="521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4519" y="5532120"/>
              <a:ext cx="964514" cy="521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7217" y="4768088"/>
            <a:ext cx="529463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Prevenzione</a:t>
            </a:r>
            <a:r>
              <a:rPr sz="1800" b="1" spc="-15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della</a:t>
            </a:r>
            <a:r>
              <a:rPr sz="1800" b="1" spc="-6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produzione</a:t>
            </a:r>
            <a:r>
              <a:rPr sz="1800" b="1" spc="-10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di</a:t>
            </a:r>
            <a:r>
              <a:rPr sz="1800" b="1" spc="-6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C000"/>
                </a:solidFill>
                <a:latin typeface="Constantia"/>
                <a:cs typeface="Constantia"/>
              </a:rPr>
              <a:t>rifiuti</a:t>
            </a:r>
            <a:r>
              <a:rPr sz="1800" b="1" spc="2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(Art.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180)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valutazione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dell’impatto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ambientale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ogni</a:t>
            </a:r>
            <a:r>
              <a:rPr sz="1800" spc="-2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rifiuto;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riduzione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della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quantità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pericolosità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dei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Recupero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dei </a:t>
            </a:r>
            <a:r>
              <a:rPr sz="1800" b="1" spc="5" dirty="0">
                <a:solidFill>
                  <a:srgbClr val="FFC000"/>
                </a:solidFill>
                <a:latin typeface="Constantia"/>
                <a:cs typeface="Constantia"/>
              </a:rPr>
              <a:t>rifiuti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(Art.</a:t>
            </a:r>
            <a:r>
              <a:rPr sz="18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181)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Riutilizzo,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reimpiego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riciclaggio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dei</a:t>
            </a:r>
            <a:r>
              <a:rPr sz="18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Uso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dei rifiuti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produrre</a:t>
            </a:r>
            <a:r>
              <a:rPr sz="18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energia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Favorire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reimpiego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dei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prodotti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7217" y="261825"/>
            <a:ext cx="6112637" cy="548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47217" y="712089"/>
            <a:ext cx="7783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Italia negli ultimi </a:t>
            </a:r>
            <a:r>
              <a:rPr sz="1800" b="0" spc="-15" dirty="0">
                <a:solidFill>
                  <a:srgbClr val="FFFFFF"/>
                </a:solidFill>
                <a:latin typeface="Constantia"/>
                <a:cs typeface="Constantia"/>
              </a:rPr>
              <a:t>15 </a:t>
            </a:r>
            <a:r>
              <a:rPr sz="1800" b="0" spc="-5" dirty="0">
                <a:solidFill>
                  <a:srgbClr val="FFFFFF"/>
                </a:solidFill>
                <a:latin typeface="Constantia"/>
                <a:cs typeface="Constantia"/>
              </a:rPr>
              <a:t>anni </a:t>
            </a:r>
            <a:r>
              <a:rPr sz="1800" b="0" spc="-20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produzione degli </a:t>
            </a:r>
            <a:r>
              <a:rPr sz="1800" spc="-10" dirty="0">
                <a:solidFill>
                  <a:srgbClr val="FFC000"/>
                </a:solidFill>
                <a:latin typeface="Constantia"/>
                <a:cs typeface="Constantia"/>
              </a:rPr>
              <a:t>RSU </a:t>
            </a: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è più </a:t>
            </a:r>
            <a:r>
              <a:rPr sz="1800" b="0" spc="-1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raddoppiata </a:t>
            </a: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oggi </a:t>
            </a: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ammonta a </a:t>
            </a:r>
            <a:r>
              <a:rPr sz="1800" b="0" spc="-15" dirty="0">
                <a:solidFill>
                  <a:srgbClr val="FFFFFF"/>
                </a:solidFill>
                <a:latin typeface="Constantia"/>
                <a:cs typeface="Constantia"/>
              </a:rPr>
              <a:t>circa </a:t>
            </a: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30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milioni di </a:t>
            </a:r>
            <a:r>
              <a:rPr sz="1800" b="0" spc="-5" dirty="0">
                <a:solidFill>
                  <a:srgbClr val="FFFFFF"/>
                </a:solidFill>
                <a:latin typeface="Constantia"/>
                <a:cs typeface="Constantia"/>
              </a:rPr>
              <a:t>tonnellate </a:t>
            </a:r>
            <a:r>
              <a:rPr sz="1800" b="0" spc="-15" dirty="0">
                <a:solidFill>
                  <a:srgbClr val="FFFFFF"/>
                </a:solidFill>
                <a:latin typeface="Constantia"/>
                <a:cs typeface="Constantia"/>
              </a:rPr>
              <a:t>all’anno </a:t>
            </a:r>
            <a:r>
              <a:rPr sz="1800" b="0" spc="-5" dirty="0">
                <a:solidFill>
                  <a:srgbClr val="FFFFFF"/>
                </a:solidFill>
                <a:latin typeface="Constantia"/>
                <a:cs typeface="Constantia"/>
              </a:rPr>
              <a:t>pari </a:t>
            </a: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a a </a:t>
            </a:r>
            <a:r>
              <a:rPr sz="1800" b="0" spc="-15" dirty="0">
                <a:solidFill>
                  <a:srgbClr val="FFFFFF"/>
                </a:solidFill>
                <a:latin typeface="Constantia"/>
                <a:cs typeface="Constantia"/>
              </a:rPr>
              <a:t>circa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1,4 </a:t>
            </a:r>
            <a:r>
              <a:rPr sz="1800" b="0" dirty="0">
                <a:solidFill>
                  <a:srgbClr val="FFFFFF"/>
                </a:solidFill>
                <a:latin typeface="Constantia"/>
                <a:cs typeface="Constantia"/>
              </a:rPr>
              <a:t>Kg  </a:t>
            </a:r>
            <a:r>
              <a:rPr sz="1800" b="0" spc="-10" dirty="0">
                <a:solidFill>
                  <a:srgbClr val="FFFFFF"/>
                </a:solidFill>
                <a:latin typeface="Constantia"/>
                <a:cs typeface="Constantia"/>
              </a:rPr>
              <a:t>procapite </a:t>
            </a:r>
            <a:r>
              <a:rPr sz="1800" b="0" spc="-5" dirty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sz="1800" b="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Constantia"/>
                <a:cs typeface="Constantia"/>
              </a:rPr>
              <a:t>giorno.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03135" y="4722876"/>
            <a:ext cx="1531620" cy="15133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547217" y="1676400"/>
            <a:ext cx="778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gestione dei rifiuti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330" y="1680016"/>
            <a:ext cx="7499984" cy="39236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2575" indent="-27051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Sigarette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filtro: da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1 a 2</a:t>
            </a:r>
            <a:r>
              <a:rPr sz="1800" b="1" spc="-3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Fazzolettini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carta: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mesi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Torsolo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mela: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8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mesi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Giornali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riviste: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sminuzzati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circa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mesi,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accatastati</a:t>
            </a:r>
            <a:r>
              <a:rPr sz="1800" b="1" spc="4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  <a:hlinkClick r:id="rId2"/>
              </a:rPr>
              <a:t>più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  <a:hlinkClick r:id="rId2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  <a:hlinkClick r:id="rId2"/>
              </a:rPr>
              <a:t>di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  <a:hlinkClick r:id="rId2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  <a:hlinkClick r:id="rId2"/>
              </a:rPr>
              <a:t>10</a:t>
            </a:r>
            <a:endParaRPr sz="1800">
              <a:latin typeface="Constantia"/>
              <a:cs typeface="Constantia"/>
            </a:endParaRPr>
          </a:p>
          <a:p>
            <a:pPr marL="28257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Gomme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 masticare: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r>
              <a:rPr sz="1800" b="1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Plastiche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genere: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100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1000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Polistirolo: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oltre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1000</a:t>
            </a:r>
            <a:r>
              <a:rPr sz="18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Schede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telefoniche,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carte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credito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simili: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oltre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1000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Fiammiferi: 6</a:t>
            </a:r>
            <a:r>
              <a:rPr sz="18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mesi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Vetro: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oltre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4000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Lattine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alluminio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bibite: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100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anni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181" y="109856"/>
            <a:ext cx="7539101" cy="151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9207" y="1915667"/>
            <a:ext cx="1216152" cy="1097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0267" y="5157711"/>
            <a:ext cx="1439202" cy="139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6341" y="4577994"/>
            <a:ext cx="1015441" cy="8483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4376" y="2061972"/>
            <a:ext cx="448055" cy="662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301752"/>
            <a:ext cx="3213988" cy="681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68111" y="658317"/>
            <a:ext cx="1238885" cy="521334"/>
            <a:chOff x="5468111" y="658317"/>
            <a:chExt cx="1238885" cy="521334"/>
          </a:xfrm>
        </p:grpSpPr>
        <p:sp>
          <p:nvSpPr>
            <p:cNvPr id="4" name="object 4"/>
            <p:cNvSpPr/>
            <p:nvPr/>
          </p:nvSpPr>
          <p:spPr>
            <a:xfrm>
              <a:off x="5468111" y="658317"/>
              <a:ext cx="1238834" cy="52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5271" y="960119"/>
              <a:ext cx="964514" cy="50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20623" y="1481277"/>
            <a:ext cx="2381885" cy="1069975"/>
            <a:chOff x="420623" y="1481277"/>
            <a:chExt cx="2381885" cy="1069975"/>
          </a:xfrm>
        </p:grpSpPr>
        <p:sp>
          <p:nvSpPr>
            <p:cNvPr id="7" name="object 7"/>
            <p:cNvSpPr/>
            <p:nvPr/>
          </p:nvSpPr>
          <p:spPr>
            <a:xfrm>
              <a:off x="420623" y="1495094"/>
              <a:ext cx="498170" cy="489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667" y="1481277"/>
              <a:ext cx="667346" cy="521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4711" y="1481277"/>
              <a:ext cx="393026" cy="521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2436" y="1481277"/>
              <a:ext cx="1599946" cy="521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623" y="2043734"/>
              <a:ext cx="498170" cy="489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667" y="2029917"/>
              <a:ext cx="1696085" cy="521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8507" y="3127197"/>
            <a:ext cx="3027045" cy="521334"/>
            <a:chOff x="1778507" y="3127197"/>
            <a:chExt cx="3027045" cy="521334"/>
          </a:xfrm>
        </p:grpSpPr>
        <p:sp>
          <p:nvSpPr>
            <p:cNvPr id="14" name="object 14"/>
            <p:cNvSpPr/>
            <p:nvPr/>
          </p:nvSpPr>
          <p:spPr>
            <a:xfrm>
              <a:off x="1778507" y="3127197"/>
              <a:ext cx="1453642" cy="521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5535" y="3127197"/>
              <a:ext cx="1659509" cy="5210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7217" y="712089"/>
            <a:ext cx="7771130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664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Con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organici</a:t>
            </a:r>
            <a:r>
              <a:rPr sz="1800" spc="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(Umido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Verde)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produce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u="sng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compost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(un terriccio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ottima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qualità)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usato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agricoltura come</a:t>
            </a:r>
            <a:r>
              <a:rPr sz="1800" b="1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fertilizzante.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processo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compostaggio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ha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due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fasi:</a:t>
            </a:r>
            <a:endParaRPr sz="1800">
              <a:latin typeface="Constantia"/>
              <a:cs typeface="Constantia"/>
            </a:endParaRPr>
          </a:p>
          <a:p>
            <a:pPr marL="374015" indent="-3619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4015" algn="l"/>
                <a:tab pos="374650" algn="l"/>
              </a:tabLst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bio-ossidazione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caratterizzata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intensi processi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degradazione</a:t>
            </a:r>
            <a:endParaRPr sz="1800">
              <a:latin typeface="Constantia"/>
              <a:cs typeface="Constantia"/>
            </a:endParaRPr>
          </a:p>
          <a:p>
            <a:pPr marL="37401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componenti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organiche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più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facilmente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degradabili;</a:t>
            </a:r>
            <a:endParaRPr sz="1800">
              <a:latin typeface="Constantia"/>
              <a:cs typeface="Constantia"/>
            </a:endParaRPr>
          </a:p>
          <a:p>
            <a:pPr marL="374015" marR="619125" indent="-361950">
              <a:lnSpc>
                <a:spcPct val="100000"/>
              </a:lnSpc>
              <a:buFont typeface="Wingdings"/>
              <a:buChar char=""/>
              <a:tabLst>
                <a:tab pos="374015" algn="l"/>
                <a:tab pos="374650" algn="l"/>
              </a:tabLst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maturazione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caratterizzata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 processi di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trasformazione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della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sostanza organica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sostanze</a:t>
            </a:r>
            <a:r>
              <a:rPr sz="1800" b="1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umiche.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onstantia"/>
              <a:cs typeface="Constantia"/>
            </a:endParaRPr>
          </a:p>
          <a:p>
            <a:pPr marL="374015" marR="5080" indent="-36195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produrre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compost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 possono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utilizzare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appositi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contenitori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chiamati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composter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compostiera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cui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è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bene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alternare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uno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strato  secco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uno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umido,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bagnare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regolarmente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materiale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mantenere 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l’umidità,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aspettare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almeno 5-6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mesi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2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maturazione.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19855" y="4219955"/>
            <a:ext cx="2135124" cy="2144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7" y="0"/>
            <a:ext cx="6720713" cy="130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8727" y="1447800"/>
            <a:ext cx="76428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parola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smaltimento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reca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sé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l’idea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sono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privi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valore</a:t>
            </a:r>
            <a:r>
              <a:rPr sz="18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 quindi bisogna solo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cercare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disfarsene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nella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maniera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sicura, 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semplice,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meno</a:t>
            </a:r>
            <a:r>
              <a:rPr sz="1800" b="1" spc="-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costosa.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3816" y="2628849"/>
            <a:ext cx="1403477" cy="345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766060" y="3497579"/>
            <a:ext cx="617220" cy="283845"/>
            <a:chOff x="2766060" y="3497579"/>
            <a:chExt cx="617220" cy="283845"/>
          </a:xfrm>
        </p:grpSpPr>
        <p:sp>
          <p:nvSpPr>
            <p:cNvPr id="7" name="object 7"/>
            <p:cNvSpPr/>
            <p:nvPr/>
          </p:nvSpPr>
          <p:spPr>
            <a:xfrm>
              <a:off x="2779776" y="3511295"/>
              <a:ext cx="589915" cy="256540"/>
            </a:xfrm>
            <a:custGeom>
              <a:avLst/>
              <a:gdLst/>
              <a:ahLst/>
              <a:cxnLst/>
              <a:rect l="l" t="t" r="r" b="b"/>
              <a:pathLst>
                <a:path w="589914" h="256539">
                  <a:moveTo>
                    <a:pt x="461772" y="0"/>
                  </a:moveTo>
                  <a:lnTo>
                    <a:pt x="461772" y="64007"/>
                  </a:lnTo>
                  <a:lnTo>
                    <a:pt x="0" y="64007"/>
                  </a:lnTo>
                  <a:lnTo>
                    <a:pt x="0" y="192023"/>
                  </a:lnTo>
                  <a:lnTo>
                    <a:pt x="461772" y="192023"/>
                  </a:lnTo>
                  <a:lnTo>
                    <a:pt x="461772" y="256031"/>
                  </a:lnTo>
                  <a:lnTo>
                    <a:pt x="589788" y="128015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9776" y="3511295"/>
              <a:ext cx="589915" cy="256540"/>
            </a:xfrm>
            <a:custGeom>
              <a:avLst/>
              <a:gdLst/>
              <a:ahLst/>
              <a:cxnLst/>
              <a:rect l="l" t="t" r="r" b="b"/>
              <a:pathLst>
                <a:path w="589914" h="256539">
                  <a:moveTo>
                    <a:pt x="0" y="64007"/>
                  </a:moveTo>
                  <a:lnTo>
                    <a:pt x="461772" y="64007"/>
                  </a:lnTo>
                  <a:lnTo>
                    <a:pt x="461772" y="0"/>
                  </a:lnTo>
                  <a:lnTo>
                    <a:pt x="589788" y="128015"/>
                  </a:lnTo>
                  <a:lnTo>
                    <a:pt x="461772" y="256031"/>
                  </a:lnTo>
                  <a:lnTo>
                    <a:pt x="461772" y="192023"/>
                  </a:lnTo>
                  <a:lnTo>
                    <a:pt x="0" y="192023"/>
                  </a:lnTo>
                  <a:lnTo>
                    <a:pt x="0" y="64007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07608" y="3570732"/>
            <a:ext cx="612775" cy="283845"/>
            <a:chOff x="6007608" y="3570732"/>
            <a:chExt cx="612775" cy="283845"/>
          </a:xfrm>
        </p:grpSpPr>
        <p:sp>
          <p:nvSpPr>
            <p:cNvPr id="10" name="object 10"/>
            <p:cNvSpPr/>
            <p:nvPr/>
          </p:nvSpPr>
          <p:spPr>
            <a:xfrm>
              <a:off x="6021324" y="3584448"/>
              <a:ext cx="585470" cy="256540"/>
            </a:xfrm>
            <a:custGeom>
              <a:avLst/>
              <a:gdLst/>
              <a:ahLst/>
              <a:cxnLst/>
              <a:rect l="l" t="t" r="r" b="b"/>
              <a:pathLst>
                <a:path w="585470" h="256539">
                  <a:moveTo>
                    <a:pt x="457200" y="0"/>
                  </a:moveTo>
                  <a:lnTo>
                    <a:pt x="457200" y="64007"/>
                  </a:lnTo>
                  <a:lnTo>
                    <a:pt x="0" y="64007"/>
                  </a:lnTo>
                  <a:lnTo>
                    <a:pt x="0" y="192024"/>
                  </a:lnTo>
                  <a:lnTo>
                    <a:pt x="457200" y="192024"/>
                  </a:lnTo>
                  <a:lnTo>
                    <a:pt x="457200" y="256031"/>
                  </a:lnTo>
                  <a:lnTo>
                    <a:pt x="585216" y="12801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1324" y="3584448"/>
              <a:ext cx="585470" cy="256540"/>
            </a:xfrm>
            <a:custGeom>
              <a:avLst/>
              <a:gdLst/>
              <a:ahLst/>
              <a:cxnLst/>
              <a:rect l="l" t="t" r="r" b="b"/>
              <a:pathLst>
                <a:path w="585470" h="256539">
                  <a:moveTo>
                    <a:pt x="0" y="64007"/>
                  </a:moveTo>
                  <a:lnTo>
                    <a:pt x="457200" y="64007"/>
                  </a:lnTo>
                  <a:lnTo>
                    <a:pt x="457200" y="0"/>
                  </a:lnTo>
                  <a:lnTo>
                    <a:pt x="585216" y="128015"/>
                  </a:lnTo>
                  <a:lnTo>
                    <a:pt x="457200" y="256031"/>
                  </a:lnTo>
                  <a:lnTo>
                    <a:pt x="457200" y="192024"/>
                  </a:lnTo>
                  <a:lnTo>
                    <a:pt x="0" y="192024"/>
                  </a:lnTo>
                  <a:lnTo>
                    <a:pt x="0" y="64007"/>
                  </a:lnTo>
                  <a:close/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511296" y="2628836"/>
            <a:ext cx="2669540" cy="4069079"/>
            <a:chOff x="3511296" y="2628836"/>
            <a:chExt cx="2669540" cy="4069079"/>
          </a:xfrm>
        </p:grpSpPr>
        <p:sp>
          <p:nvSpPr>
            <p:cNvPr id="13" name="object 13"/>
            <p:cNvSpPr/>
            <p:nvPr/>
          </p:nvSpPr>
          <p:spPr>
            <a:xfrm>
              <a:off x="3977640" y="2628836"/>
              <a:ext cx="1339468" cy="34334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1296" y="4745710"/>
              <a:ext cx="2669540" cy="1951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7892" y="4942331"/>
              <a:ext cx="2089404" cy="1371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720840" y="2633421"/>
            <a:ext cx="1865630" cy="3269615"/>
            <a:chOff x="6720840" y="2633421"/>
            <a:chExt cx="1865630" cy="3269615"/>
          </a:xfrm>
        </p:grpSpPr>
        <p:sp>
          <p:nvSpPr>
            <p:cNvPr id="17" name="object 17"/>
            <p:cNvSpPr/>
            <p:nvPr/>
          </p:nvSpPr>
          <p:spPr>
            <a:xfrm>
              <a:off x="7219188" y="2633421"/>
              <a:ext cx="1366901" cy="31088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34556" y="4796027"/>
              <a:ext cx="992505" cy="1092835"/>
            </a:xfrm>
            <a:custGeom>
              <a:avLst/>
              <a:gdLst/>
              <a:ahLst/>
              <a:cxnLst/>
              <a:rect l="l" t="t" r="r" b="b"/>
              <a:pathLst>
                <a:path w="992504" h="1092835">
                  <a:moveTo>
                    <a:pt x="992124" y="0"/>
                  </a:moveTo>
                  <a:lnTo>
                    <a:pt x="818642" y="0"/>
                  </a:lnTo>
                  <a:lnTo>
                    <a:pt x="818642" y="533527"/>
                  </a:lnTo>
                  <a:lnTo>
                    <a:pt x="814988" y="578808"/>
                  </a:lnTo>
                  <a:lnTo>
                    <a:pt x="804411" y="621763"/>
                  </a:lnTo>
                  <a:lnTo>
                    <a:pt x="787486" y="661817"/>
                  </a:lnTo>
                  <a:lnTo>
                    <a:pt x="764785" y="698395"/>
                  </a:lnTo>
                  <a:lnTo>
                    <a:pt x="736885" y="730923"/>
                  </a:lnTo>
                  <a:lnTo>
                    <a:pt x="704360" y="758825"/>
                  </a:lnTo>
                  <a:lnTo>
                    <a:pt x="667784" y="781527"/>
                  </a:lnTo>
                  <a:lnTo>
                    <a:pt x="627731" y="798454"/>
                  </a:lnTo>
                  <a:lnTo>
                    <a:pt x="584777" y="809032"/>
                  </a:lnTo>
                  <a:lnTo>
                    <a:pt x="539496" y="812685"/>
                  </a:lnTo>
                  <a:lnTo>
                    <a:pt x="248030" y="812685"/>
                  </a:lnTo>
                  <a:lnTo>
                    <a:pt x="248030" y="706247"/>
                  </a:lnTo>
                  <a:lnTo>
                    <a:pt x="0" y="899452"/>
                  </a:lnTo>
                  <a:lnTo>
                    <a:pt x="248030" y="1092708"/>
                  </a:lnTo>
                  <a:lnTo>
                    <a:pt x="248030" y="986218"/>
                  </a:lnTo>
                  <a:lnTo>
                    <a:pt x="539496" y="986218"/>
                  </a:lnTo>
                  <a:lnTo>
                    <a:pt x="588807" y="983562"/>
                  </a:lnTo>
                  <a:lnTo>
                    <a:pt x="636582" y="975779"/>
                  </a:lnTo>
                  <a:lnTo>
                    <a:pt x="682544" y="963144"/>
                  </a:lnTo>
                  <a:lnTo>
                    <a:pt x="726418" y="945934"/>
                  </a:lnTo>
                  <a:lnTo>
                    <a:pt x="767926" y="924423"/>
                  </a:lnTo>
                  <a:lnTo>
                    <a:pt x="806793" y="898889"/>
                  </a:lnTo>
                  <a:lnTo>
                    <a:pt x="842742" y="869606"/>
                  </a:lnTo>
                  <a:lnTo>
                    <a:pt x="875496" y="836852"/>
                  </a:lnTo>
                  <a:lnTo>
                    <a:pt x="904780" y="800901"/>
                  </a:lnTo>
                  <a:lnTo>
                    <a:pt x="930317" y="762030"/>
                  </a:lnTo>
                  <a:lnTo>
                    <a:pt x="951830" y="720515"/>
                  </a:lnTo>
                  <a:lnTo>
                    <a:pt x="969044" y="676631"/>
                  </a:lnTo>
                  <a:lnTo>
                    <a:pt x="981682" y="630654"/>
                  </a:lnTo>
                  <a:lnTo>
                    <a:pt x="989467" y="582861"/>
                  </a:lnTo>
                  <a:lnTo>
                    <a:pt x="992124" y="533527"/>
                  </a:lnTo>
                  <a:lnTo>
                    <a:pt x="9921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34556" y="4796027"/>
              <a:ext cx="992505" cy="1092835"/>
            </a:xfrm>
            <a:custGeom>
              <a:avLst/>
              <a:gdLst/>
              <a:ahLst/>
              <a:cxnLst/>
              <a:rect l="l" t="t" r="r" b="b"/>
              <a:pathLst>
                <a:path w="992504" h="1092835">
                  <a:moveTo>
                    <a:pt x="992124" y="0"/>
                  </a:moveTo>
                  <a:lnTo>
                    <a:pt x="992124" y="533527"/>
                  </a:lnTo>
                  <a:lnTo>
                    <a:pt x="989467" y="582861"/>
                  </a:lnTo>
                  <a:lnTo>
                    <a:pt x="981682" y="630654"/>
                  </a:lnTo>
                  <a:lnTo>
                    <a:pt x="969044" y="676631"/>
                  </a:lnTo>
                  <a:lnTo>
                    <a:pt x="951830" y="720515"/>
                  </a:lnTo>
                  <a:lnTo>
                    <a:pt x="930317" y="762030"/>
                  </a:lnTo>
                  <a:lnTo>
                    <a:pt x="904780" y="800901"/>
                  </a:lnTo>
                  <a:lnTo>
                    <a:pt x="875496" y="836852"/>
                  </a:lnTo>
                  <a:lnTo>
                    <a:pt x="842742" y="869606"/>
                  </a:lnTo>
                  <a:lnTo>
                    <a:pt x="806793" y="898889"/>
                  </a:lnTo>
                  <a:lnTo>
                    <a:pt x="767926" y="924423"/>
                  </a:lnTo>
                  <a:lnTo>
                    <a:pt x="726418" y="945934"/>
                  </a:lnTo>
                  <a:lnTo>
                    <a:pt x="682544" y="963144"/>
                  </a:lnTo>
                  <a:lnTo>
                    <a:pt x="636582" y="975779"/>
                  </a:lnTo>
                  <a:lnTo>
                    <a:pt x="588807" y="983562"/>
                  </a:lnTo>
                  <a:lnTo>
                    <a:pt x="539496" y="986218"/>
                  </a:lnTo>
                  <a:lnTo>
                    <a:pt x="248030" y="986218"/>
                  </a:lnTo>
                  <a:lnTo>
                    <a:pt x="248030" y="1092708"/>
                  </a:lnTo>
                  <a:lnTo>
                    <a:pt x="0" y="899452"/>
                  </a:lnTo>
                  <a:lnTo>
                    <a:pt x="248030" y="706247"/>
                  </a:lnTo>
                  <a:lnTo>
                    <a:pt x="248030" y="812685"/>
                  </a:lnTo>
                  <a:lnTo>
                    <a:pt x="539496" y="812685"/>
                  </a:lnTo>
                  <a:lnTo>
                    <a:pt x="584777" y="809032"/>
                  </a:lnTo>
                  <a:lnTo>
                    <a:pt x="627731" y="798454"/>
                  </a:lnTo>
                  <a:lnTo>
                    <a:pt x="667784" y="781527"/>
                  </a:lnTo>
                  <a:lnTo>
                    <a:pt x="704360" y="758825"/>
                  </a:lnTo>
                  <a:lnTo>
                    <a:pt x="736885" y="730923"/>
                  </a:lnTo>
                  <a:lnTo>
                    <a:pt x="764785" y="698395"/>
                  </a:lnTo>
                  <a:lnTo>
                    <a:pt x="787486" y="661817"/>
                  </a:lnTo>
                  <a:lnTo>
                    <a:pt x="804411" y="621763"/>
                  </a:lnTo>
                  <a:lnTo>
                    <a:pt x="814988" y="578808"/>
                  </a:lnTo>
                  <a:lnTo>
                    <a:pt x="818642" y="533527"/>
                  </a:lnTo>
                  <a:lnTo>
                    <a:pt x="818642" y="0"/>
                  </a:lnTo>
                  <a:lnTo>
                    <a:pt x="992124" y="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" y="4722876"/>
            <a:ext cx="2231136" cy="169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3008" y="4722876"/>
            <a:ext cx="2395728" cy="1709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935723" y="1325880"/>
            <a:ext cx="896619" cy="2620010"/>
            <a:chOff x="6935723" y="1325880"/>
            <a:chExt cx="896619" cy="2620010"/>
          </a:xfrm>
        </p:grpSpPr>
        <p:sp>
          <p:nvSpPr>
            <p:cNvPr id="5" name="object 5"/>
            <p:cNvSpPr/>
            <p:nvPr/>
          </p:nvSpPr>
          <p:spPr>
            <a:xfrm>
              <a:off x="6949439" y="1339596"/>
              <a:ext cx="868680" cy="2592705"/>
            </a:xfrm>
            <a:custGeom>
              <a:avLst/>
              <a:gdLst/>
              <a:ahLst/>
              <a:cxnLst/>
              <a:rect l="l" t="t" r="r" b="b"/>
              <a:pathLst>
                <a:path w="868679" h="2592704">
                  <a:moveTo>
                    <a:pt x="395096" y="0"/>
                  </a:moveTo>
                  <a:lnTo>
                    <a:pt x="0" y="0"/>
                  </a:lnTo>
                  <a:lnTo>
                    <a:pt x="0" y="217169"/>
                  </a:lnTo>
                  <a:lnTo>
                    <a:pt x="395096" y="217169"/>
                  </a:lnTo>
                  <a:lnTo>
                    <a:pt x="441828" y="224704"/>
                  </a:lnTo>
                  <a:lnTo>
                    <a:pt x="482410" y="245687"/>
                  </a:lnTo>
                  <a:lnTo>
                    <a:pt x="514407" y="277684"/>
                  </a:lnTo>
                  <a:lnTo>
                    <a:pt x="535390" y="318266"/>
                  </a:lnTo>
                  <a:lnTo>
                    <a:pt x="542925" y="364998"/>
                  </a:lnTo>
                  <a:lnTo>
                    <a:pt x="542925" y="2285110"/>
                  </a:lnTo>
                  <a:lnTo>
                    <a:pt x="434339" y="2285110"/>
                  </a:lnTo>
                  <a:lnTo>
                    <a:pt x="651509" y="2592323"/>
                  </a:lnTo>
                  <a:lnTo>
                    <a:pt x="868679" y="2285110"/>
                  </a:lnTo>
                  <a:lnTo>
                    <a:pt x="760094" y="2285110"/>
                  </a:lnTo>
                  <a:lnTo>
                    <a:pt x="760094" y="364998"/>
                  </a:lnTo>
                  <a:lnTo>
                    <a:pt x="756762" y="315477"/>
                  </a:lnTo>
                  <a:lnTo>
                    <a:pt x="747054" y="267978"/>
                  </a:lnTo>
                  <a:lnTo>
                    <a:pt x="731406" y="222938"/>
                  </a:lnTo>
                  <a:lnTo>
                    <a:pt x="710254" y="180791"/>
                  </a:lnTo>
                  <a:lnTo>
                    <a:pt x="684032" y="141972"/>
                  </a:lnTo>
                  <a:lnTo>
                    <a:pt x="653176" y="106918"/>
                  </a:lnTo>
                  <a:lnTo>
                    <a:pt x="618122" y="76062"/>
                  </a:lnTo>
                  <a:lnTo>
                    <a:pt x="579303" y="49840"/>
                  </a:lnTo>
                  <a:lnTo>
                    <a:pt x="537156" y="28688"/>
                  </a:lnTo>
                  <a:lnTo>
                    <a:pt x="492116" y="13040"/>
                  </a:lnTo>
                  <a:lnTo>
                    <a:pt x="444617" y="3332"/>
                  </a:lnTo>
                  <a:lnTo>
                    <a:pt x="39509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9439" y="1339596"/>
              <a:ext cx="868680" cy="2592705"/>
            </a:xfrm>
            <a:custGeom>
              <a:avLst/>
              <a:gdLst/>
              <a:ahLst/>
              <a:cxnLst/>
              <a:rect l="l" t="t" r="r" b="b"/>
              <a:pathLst>
                <a:path w="868679" h="2592704">
                  <a:moveTo>
                    <a:pt x="0" y="0"/>
                  </a:moveTo>
                  <a:lnTo>
                    <a:pt x="395096" y="0"/>
                  </a:lnTo>
                  <a:lnTo>
                    <a:pt x="444617" y="3332"/>
                  </a:lnTo>
                  <a:lnTo>
                    <a:pt x="492116" y="13040"/>
                  </a:lnTo>
                  <a:lnTo>
                    <a:pt x="537156" y="28688"/>
                  </a:lnTo>
                  <a:lnTo>
                    <a:pt x="579303" y="49840"/>
                  </a:lnTo>
                  <a:lnTo>
                    <a:pt x="618122" y="76062"/>
                  </a:lnTo>
                  <a:lnTo>
                    <a:pt x="653176" y="106918"/>
                  </a:lnTo>
                  <a:lnTo>
                    <a:pt x="684032" y="141972"/>
                  </a:lnTo>
                  <a:lnTo>
                    <a:pt x="710254" y="180791"/>
                  </a:lnTo>
                  <a:lnTo>
                    <a:pt x="731406" y="222938"/>
                  </a:lnTo>
                  <a:lnTo>
                    <a:pt x="747054" y="267978"/>
                  </a:lnTo>
                  <a:lnTo>
                    <a:pt x="756762" y="315477"/>
                  </a:lnTo>
                  <a:lnTo>
                    <a:pt x="760094" y="364998"/>
                  </a:lnTo>
                  <a:lnTo>
                    <a:pt x="760094" y="2285110"/>
                  </a:lnTo>
                  <a:lnTo>
                    <a:pt x="868679" y="2285110"/>
                  </a:lnTo>
                  <a:lnTo>
                    <a:pt x="651509" y="2592323"/>
                  </a:lnTo>
                  <a:lnTo>
                    <a:pt x="434339" y="2285110"/>
                  </a:lnTo>
                  <a:lnTo>
                    <a:pt x="542925" y="2285110"/>
                  </a:lnTo>
                  <a:lnTo>
                    <a:pt x="542925" y="364998"/>
                  </a:lnTo>
                  <a:lnTo>
                    <a:pt x="535390" y="318266"/>
                  </a:lnTo>
                  <a:lnTo>
                    <a:pt x="514407" y="277684"/>
                  </a:lnTo>
                  <a:lnTo>
                    <a:pt x="482410" y="245687"/>
                  </a:lnTo>
                  <a:lnTo>
                    <a:pt x="441828" y="224704"/>
                  </a:lnTo>
                  <a:lnTo>
                    <a:pt x="395096" y="217169"/>
                  </a:lnTo>
                  <a:lnTo>
                    <a:pt x="0" y="217169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63039" y="1252727"/>
            <a:ext cx="891540" cy="2693035"/>
            <a:chOff x="1463039" y="1252727"/>
            <a:chExt cx="891540" cy="2693035"/>
          </a:xfrm>
        </p:grpSpPr>
        <p:sp>
          <p:nvSpPr>
            <p:cNvPr id="8" name="object 8"/>
            <p:cNvSpPr/>
            <p:nvPr/>
          </p:nvSpPr>
          <p:spPr>
            <a:xfrm>
              <a:off x="1476755" y="1266443"/>
              <a:ext cx="864235" cy="2665730"/>
            </a:xfrm>
            <a:custGeom>
              <a:avLst/>
              <a:gdLst/>
              <a:ahLst/>
              <a:cxnLst/>
              <a:rect l="l" t="t" r="r" b="b"/>
              <a:pathLst>
                <a:path w="864235" h="2665729">
                  <a:moveTo>
                    <a:pt x="864107" y="0"/>
                  </a:moveTo>
                  <a:lnTo>
                    <a:pt x="471169" y="0"/>
                  </a:lnTo>
                  <a:lnTo>
                    <a:pt x="421897" y="3314"/>
                  </a:lnTo>
                  <a:lnTo>
                    <a:pt x="374635" y="12969"/>
                  </a:lnTo>
                  <a:lnTo>
                    <a:pt x="329817" y="28533"/>
                  </a:lnTo>
                  <a:lnTo>
                    <a:pt x="287876" y="49572"/>
                  </a:lnTo>
                  <a:lnTo>
                    <a:pt x="249245" y="75654"/>
                  </a:lnTo>
                  <a:lnTo>
                    <a:pt x="214360" y="106346"/>
                  </a:lnTo>
                  <a:lnTo>
                    <a:pt x="183652" y="141216"/>
                  </a:lnTo>
                  <a:lnTo>
                    <a:pt x="157555" y="179831"/>
                  </a:lnTo>
                  <a:lnTo>
                    <a:pt x="136503" y="221759"/>
                  </a:lnTo>
                  <a:lnTo>
                    <a:pt x="120929" y="266567"/>
                  </a:lnTo>
                  <a:lnTo>
                    <a:pt x="111267" y="313822"/>
                  </a:lnTo>
                  <a:lnTo>
                    <a:pt x="107950" y="363092"/>
                  </a:lnTo>
                  <a:lnTo>
                    <a:pt x="107950" y="2359786"/>
                  </a:lnTo>
                  <a:lnTo>
                    <a:pt x="0" y="2359786"/>
                  </a:lnTo>
                  <a:lnTo>
                    <a:pt x="216026" y="2665475"/>
                  </a:lnTo>
                  <a:lnTo>
                    <a:pt x="432054" y="2359786"/>
                  </a:lnTo>
                  <a:lnTo>
                    <a:pt x="323976" y="2359786"/>
                  </a:lnTo>
                  <a:lnTo>
                    <a:pt x="323976" y="363092"/>
                  </a:lnTo>
                  <a:lnTo>
                    <a:pt x="331482" y="316635"/>
                  </a:lnTo>
                  <a:lnTo>
                    <a:pt x="352380" y="276267"/>
                  </a:lnTo>
                  <a:lnTo>
                    <a:pt x="384245" y="244422"/>
                  </a:lnTo>
                  <a:lnTo>
                    <a:pt x="424650" y="223531"/>
                  </a:lnTo>
                  <a:lnTo>
                    <a:pt x="471169" y="216026"/>
                  </a:lnTo>
                  <a:lnTo>
                    <a:pt x="864107" y="216026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6755" y="1266443"/>
              <a:ext cx="864235" cy="2665730"/>
            </a:xfrm>
            <a:custGeom>
              <a:avLst/>
              <a:gdLst/>
              <a:ahLst/>
              <a:cxnLst/>
              <a:rect l="l" t="t" r="r" b="b"/>
              <a:pathLst>
                <a:path w="864235" h="2665729">
                  <a:moveTo>
                    <a:pt x="864107" y="0"/>
                  </a:moveTo>
                  <a:lnTo>
                    <a:pt x="471169" y="0"/>
                  </a:lnTo>
                  <a:lnTo>
                    <a:pt x="421897" y="3314"/>
                  </a:lnTo>
                  <a:lnTo>
                    <a:pt x="374635" y="12969"/>
                  </a:lnTo>
                  <a:lnTo>
                    <a:pt x="329817" y="28533"/>
                  </a:lnTo>
                  <a:lnTo>
                    <a:pt x="287876" y="49572"/>
                  </a:lnTo>
                  <a:lnTo>
                    <a:pt x="249245" y="75654"/>
                  </a:lnTo>
                  <a:lnTo>
                    <a:pt x="214360" y="106346"/>
                  </a:lnTo>
                  <a:lnTo>
                    <a:pt x="183652" y="141216"/>
                  </a:lnTo>
                  <a:lnTo>
                    <a:pt x="157555" y="179831"/>
                  </a:lnTo>
                  <a:lnTo>
                    <a:pt x="136503" y="221759"/>
                  </a:lnTo>
                  <a:lnTo>
                    <a:pt x="120929" y="266567"/>
                  </a:lnTo>
                  <a:lnTo>
                    <a:pt x="111267" y="313822"/>
                  </a:lnTo>
                  <a:lnTo>
                    <a:pt x="107950" y="363092"/>
                  </a:lnTo>
                  <a:lnTo>
                    <a:pt x="107950" y="2359786"/>
                  </a:lnTo>
                  <a:lnTo>
                    <a:pt x="0" y="2359786"/>
                  </a:lnTo>
                  <a:lnTo>
                    <a:pt x="216026" y="2665475"/>
                  </a:lnTo>
                  <a:lnTo>
                    <a:pt x="432054" y="2359786"/>
                  </a:lnTo>
                  <a:lnTo>
                    <a:pt x="323976" y="2359786"/>
                  </a:lnTo>
                  <a:lnTo>
                    <a:pt x="323976" y="363092"/>
                  </a:lnTo>
                  <a:lnTo>
                    <a:pt x="331482" y="316635"/>
                  </a:lnTo>
                  <a:lnTo>
                    <a:pt x="352380" y="276267"/>
                  </a:lnTo>
                  <a:lnTo>
                    <a:pt x="384245" y="244422"/>
                  </a:lnTo>
                  <a:lnTo>
                    <a:pt x="424650" y="223531"/>
                  </a:lnTo>
                  <a:lnTo>
                    <a:pt x="471169" y="216026"/>
                  </a:lnTo>
                  <a:lnTo>
                    <a:pt x="864107" y="216026"/>
                  </a:lnTo>
                  <a:lnTo>
                    <a:pt x="864107" y="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43400" y="2551176"/>
            <a:ext cx="512445" cy="1394460"/>
            <a:chOff x="4343400" y="2551176"/>
            <a:chExt cx="512445" cy="1394460"/>
          </a:xfrm>
        </p:grpSpPr>
        <p:sp>
          <p:nvSpPr>
            <p:cNvPr id="11" name="object 11"/>
            <p:cNvSpPr/>
            <p:nvPr/>
          </p:nvSpPr>
          <p:spPr>
            <a:xfrm>
              <a:off x="4357116" y="2564892"/>
              <a:ext cx="485140" cy="1367155"/>
            </a:xfrm>
            <a:custGeom>
              <a:avLst/>
              <a:gdLst/>
              <a:ahLst/>
              <a:cxnLst/>
              <a:rect l="l" t="t" r="r" b="b"/>
              <a:pathLst>
                <a:path w="485139" h="1367154">
                  <a:moveTo>
                    <a:pt x="363474" y="0"/>
                  </a:moveTo>
                  <a:lnTo>
                    <a:pt x="121158" y="0"/>
                  </a:lnTo>
                  <a:lnTo>
                    <a:pt x="121158" y="1054354"/>
                  </a:lnTo>
                  <a:lnTo>
                    <a:pt x="0" y="1054354"/>
                  </a:lnTo>
                  <a:lnTo>
                    <a:pt x="242316" y="1367028"/>
                  </a:lnTo>
                  <a:lnTo>
                    <a:pt x="484632" y="1054354"/>
                  </a:lnTo>
                  <a:lnTo>
                    <a:pt x="363474" y="105435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7116" y="2564892"/>
              <a:ext cx="485140" cy="1367155"/>
            </a:xfrm>
            <a:custGeom>
              <a:avLst/>
              <a:gdLst/>
              <a:ahLst/>
              <a:cxnLst/>
              <a:rect l="l" t="t" r="r" b="b"/>
              <a:pathLst>
                <a:path w="485139" h="1367154">
                  <a:moveTo>
                    <a:pt x="0" y="1054354"/>
                  </a:moveTo>
                  <a:lnTo>
                    <a:pt x="121158" y="1054354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054354"/>
                  </a:lnTo>
                  <a:lnTo>
                    <a:pt x="484632" y="1054354"/>
                  </a:lnTo>
                  <a:lnTo>
                    <a:pt x="242316" y="1367028"/>
                  </a:lnTo>
                  <a:lnTo>
                    <a:pt x="0" y="1054354"/>
                  </a:lnTo>
                  <a:close/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304532" y="551511"/>
            <a:ext cx="413384" cy="111760"/>
          </a:xfrm>
          <a:custGeom>
            <a:avLst/>
            <a:gdLst/>
            <a:ahLst/>
            <a:cxnLst/>
            <a:rect l="l" t="t" r="r" b="b"/>
            <a:pathLst>
              <a:path w="413385" h="111759">
                <a:moveTo>
                  <a:pt x="413302" y="0"/>
                </a:moveTo>
                <a:lnTo>
                  <a:pt x="0" y="0"/>
                </a:lnTo>
                <a:lnTo>
                  <a:pt x="0" y="111282"/>
                </a:lnTo>
                <a:lnTo>
                  <a:pt x="57863" y="111282"/>
                </a:lnTo>
                <a:lnTo>
                  <a:pt x="57863" y="46113"/>
                </a:lnTo>
                <a:lnTo>
                  <a:pt x="375294" y="55641"/>
                </a:lnTo>
                <a:close/>
              </a:path>
            </a:pathLst>
          </a:custGeom>
          <a:solidFill>
            <a:srgbClr val="003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058016" y="336886"/>
            <a:ext cx="3313429" cy="1716405"/>
            <a:chOff x="3058016" y="336886"/>
            <a:chExt cx="3313429" cy="1716405"/>
          </a:xfrm>
        </p:grpSpPr>
        <p:sp>
          <p:nvSpPr>
            <p:cNvPr id="15" name="object 15"/>
            <p:cNvSpPr/>
            <p:nvPr/>
          </p:nvSpPr>
          <p:spPr>
            <a:xfrm>
              <a:off x="3058007" y="537209"/>
              <a:ext cx="2395855" cy="1343660"/>
            </a:xfrm>
            <a:custGeom>
              <a:avLst/>
              <a:gdLst/>
              <a:ahLst/>
              <a:cxnLst/>
              <a:rect l="l" t="t" r="r" b="b"/>
              <a:pathLst>
                <a:path w="2395854" h="1343660">
                  <a:moveTo>
                    <a:pt x="2395474" y="20675"/>
                  </a:moveTo>
                  <a:lnTo>
                    <a:pt x="2306205" y="15900"/>
                  </a:lnTo>
                  <a:lnTo>
                    <a:pt x="2306205" y="50876"/>
                  </a:lnTo>
                  <a:lnTo>
                    <a:pt x="1663128" y="50876"/>
                  </a:lnTo>
                  <a:lnTo>
                    <a:pt x="1663128" y="0"/>
                  </a:lnTo>
                  <a:lnTo>
                    <a:pt x="1590382" y="0"/>
                  </a:lnTo>
                  <a:lnTo>
                    <a:pt x="1590382" y="96989"/>
                  </a:lnTo>
                  <a:lnTo>
                    <a:pt x="912571" y="96989"/>
                  </a:lnTo>
                  <a:lnTo>
                    <a:pt x="912571" y="25438"/>
                  </a:lnTo>
                  <a:lnTo>
                    <a:pt x="824953" y="25438"/>
                  </a:lnTo>
                  <a:lnTo>
                    <a:pt x="826617" y="58839"/>
                  </a:lnTo>
                  <a:lnTo>
                    <a:pt x="618312" y="58839"/>
                  </a:lnTo>
                  <a:lnTo>
                    <a:pt x="576986" y="62014"/>
                  </a:lnTo>
                  <a:lnTo>
                    <a:pt x="540613" y="66776"/>
                  </a:lnTo>
                  <a:lnTo>
                    <a:pt x="509181" y="69951"/>
                  </a:lnTo>
                  <a:lnTo>
                    <a:pt x="433146" y="87439"/>
                  </a:lnTo>
                  <a:lnTo>
                    <a:pt x="393458" y="104927"/>
                  </a:lnTo>
                  <a:lnTo>
                    <a:pt x="340563" y="143078"/>
                  </a:lnTo>
                  <a:lnTo>
                    <a:pt x="300901" y="178054"/>
                  </a:lnTo>
                  <a:lnTo>
                    <a:pt x="277749" y="198742"/>
                  </a:lnTo>
                  <a:lnTo>
                    <a:pt x="251294" y="220992"/>
                  </a:lnTo>
                  <a:lnTo>
                    <a:pt x="223189" y="246418"/>
                  </a:lnTo>
                  <a:lnTo>
                    <a:pt x="162013" y="246418"/>
                  </a:lnTo>
                  <a:lnTo>
                    <a:pt x="147142" y="311607"/>
                  </a:lnTo>
                  <a:lnTo>
                    <a:pt x="185166" y="332270"/>
                  </a:lnTo>
                  <a:lnTo>
                    <a:pt x="153746" y="381558"/>
                  </a:lnTo>
                  <a:lnTo>
                    <a:pt x="128955" y="432447"/>
                  </a:lnTo>
                  <a:lnTo>
                    <a:pt x="110769" y="483298"/>
                  </a:lnTo>
                  <a:lnTo>
                    <a:pt x="97536" y="535762"/>
                  </a:lnTo>
                  <a:lnTo>
                    <a:pt x="89281" y="589813"/>
                  </a:lnTo>
                  <a:lnTo>
                    <a:pt x="82664" y="645452"/>
                  </a:lnTo>
                  <a:lnTo>
                    <a:pt x="79362" y="701116"/>
                  </a:lnTo>
                  <a:lnTo>
                    <a:pt x="74396" y="759942"/>
                  </a:lnTo>
                  <a:lnTo>
                    <a:pt x="0" y="774255"/>
                  </a:lnTo>
                  <a:lnTo>
                    <a:pt x="0" y="874395"/>
                  </a:lnTo>
                  <a:lnTo>
                    <a:pt x="74396" y="874395"/>
                  </a:lnTo>
                  <a:lnTo>
                    <a:pt x="74396" y="1130350"/>
                  </a:lnTo>
                  <a:lnTo>
                    <a:pt x="0" y="1130350"/>
                  </a:lnTo>
                  <a:lnTo>
                    <a:pt x="0" y="1216202"/>
                  </a:lnTo>
                  <a:lnTo>
                    <a:pt x="279387" y="1216202"/>
                  </a:lnTo>
                  <a:lnTo>
                    <a:pt x="325678" y="1214615"/>
                  </a:lnTo>
                  <a:lnTo>
                    <a:pt x="428180" y="1171702"/>
                  </a:lnTo>
                  <a:lnTo>
                    <a:pt x="560438" y="1171702"/>
                  </a:lnTo>
                  <a:lnTo>
                    <a:pt x="560438" y="1329080"/>
                  </a:lnTo>
                  <a:lnTo>
                    <a:pt x="618312" y="1343393"/>
                  </a:lnTo>
                  <a:lnTo>
                    <a:pt x="633196" y="1171702"/>
                  </a:lnTo>
                  <a:lnTo>
                    <a:pt x="1554962" y="1182535"/>
                  </a:lnTo>
                  <a:lnTo>
                    <a:pt x="1552371" y="1190777"/>
                  </a:lnTo>
                  <a:lnTo>
                    <a:pt x="1011770" y="1248003"/>
                  </a:lnTo>
                  <a:lnTo>
                    <a:pt x="1059726" y="1286154"/>
                  </a:lnTo>
                  <a:lnTo>
                    <a:pt x="1575523" y="1220990"/>
                  </a:lnTo>
                  <a:lnTo>
                    <a:pt x="1630070" y="1220990"/>
                  </a:lnTo>
                  <a:lnTo>
                    <a:pt x="1633385" y="1216202"/>
                  </a:lnTo>
                  <a:lnTo>
                    <a:pt x="1641640" y="1214615"/>
                  </a:lnTo>
                  <a:lnTo>
                    <a:pt x="1669757" y="1214615"/>
                  </a:lnTo>
                  <a:lnTo>
                    <a:pt x="1682965" y="1216202"/>
                  </a:lnTo>
                  <a:lnTo>
                    <a:pt x="1696199" y="1219377"/>
                  </a:lnTo>
                  <a:lnTo>
                    <a:pt x="1704479" y="1220990"/>
                  </a:lnTo>
                  <a:lnTo>
                    <a:pt x="1707769" y="1220990"/>
                  </a:lnTo>
                  <a:lnTo>
                    <a:pt x="1701063" y="1184249"/>
                  </a:lnTo>
                  <a:lnTo>
                    <a:pt x="1851609" y="1186014"/>
                  </a:lnTo>
                  <a:lnTo>
                    <a:pt x="2395474" y="1076299"/>
                  </a:lnTo>
                  <a:lnTo>
                    <a:pt x="2395474" y="20675"/>
                  </a:lnTo>
                  <a:close/>
                </a:path>
              </a:pathLst>
            </a:custGeom>
            <a:solidFill>
              <a:srgbClr val="003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4144" y="1893316"/>
              <a:ext cx="3247390" cy="160020"/>
            </a:xfrm>
            <a:custGeom>
              <a:avLst/>
              <a:gdLst/>
              <a:ahLst/>
              <a:cxnLst/>
              <a:rect l="l" t="t" r="r" b="b"/>
              <a:pathLst>
                <a:path w="3247390" h="160019">
                  <a:moveTo>
                    <a:pt x="2365698" y="0"/>
                  </a:moveTo>
                  <a:lnTo>
                    <a:pt x="190111" y="0"/>
                  </a:lnTo>
                  <a:lnTo>
                    <a:pt x="0" y="82669"/>
                  </a:lnTo>
                  <a:lnTo>
                    <a:pt x="83039" y="159510"/>
                  </a:lnTo>
                  <a:lnTo>
                    <a:pt x="930072" y="159511"/>
                  </a:lnTo>
                  <a:lnTo>
                    <a:pt x="3246875" y="147852"/>
                  </a:lnTo>
                  <a:lnTo>
                    <a:pt x="3235488" y="65181"/>
                  </a:lnTo>
                  <a:lnTo>
                    <a:pt x="2555968" y="65181"/>
                  </a:lnTo>
                  <a:lnTo>
                    <a:pt x="2365698" y="0"/>
                  </a:lnTo>
                  <a:close/>
                </a:path>
                <a:path w="3247390" h="160019">
                  <a:moveTo>
                    <a:pt x="2917872" y="0"/>
                  </a:moveTo>
                  <a:lnTo>
                    <a:pt x="2555968" y="65181"/>
                  </a:lnTo>
                  <a:lnTo>
                    <a:pt x="3235488" y="65181"/>
                  </a:lnTo>
                  <a:lnTo>
                    <a:pt x="3228700" y="15898"/>
                  </a:lnTo>
                  <a:lnTo>
                    <a:pt x="29178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5468" y="658034"/>
              <a:ext cx="651510" cy="32384"/>
            </a:xfrm>
            <a:custGeom>
              <a:avLst/>
              <a:gdLst/>
              <a:ahLst/>
              <a:cxnLst/>
              <a:rect l="l" t="t" r="r" b="b"/>
              <a:pathLst>
                <a:path w="651510" h="32384">
                  <a:moveTo>
                    <a:pt x="651357" y="0"/>
                  </a:moveTo>
                  <a:lnTo>
                    <a:pt x="0" y="0"/>
                  </a:lnTo>
                  <a:lnTo>
                    <a:pt x="0" y="31796"/>
                  </a:lnTo>
                  <a:lnTo>
                    <a:pt x="651357" y="31796"/>
                  </a:lnTo>
                  <a:lnTo>
                    <a:pt x="651357" y="0"/>
                  </a:lnTo>
                  <a:close/>
                </a:path>
              </a:pathLst>
            </a:custGeom>
            <a:solidFill>
              <a:srgbClr val="8B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55555" y="336886"/>
              <a:ext cx="3179112" cy="1675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71156" y="4178046"/>
            <a:ext cx="1576336" cy="191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6786" y="4248784"/>
            <a:ext cx="1874901" cy="192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11340" y="4248784"/>
            <a:ext cx="1702308" cy="192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61404" y="4654296"/>
            <a:ext cx="1869948" cy="1869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400"/>
            <a:ext cx="4490085" cy="1371600"/>
            <a:chOff x="201168" y="27432"/>
            <a:chExt cx="4490085" cy="1371600"/>
          </a:xfrm>
        </p:grpSpPr>
        <p:sp>
          <p:nvSpPr>
            <p:cNvPr id="3" name="object 3"/>
            <p:cNvSpPr/>
            <p:nvPr/>
          </p:nvSpPr>
          <p:spPr>
            <a:xfrm>
              <a:off x="201168" y="27432"/>
              <a:ext cx="1471930" cy="13713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3836" y="27432"/>
              <a:ext cx="3716909" cy="13713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531" y="48214"/>
            <a:ext cx="3700779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Le</a:t>
            </a:r>
            <a:r>
              <a:rPr spc="-490" dirty="0"/>
              <a:t> </a:t>
            </a:r>
            <a:r>
              <a:rPr spc="-10" dirty="0"/>
              <a:t>discariche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895" y="785240"/>
            <a:ext cx="8437880" cy="469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Sono</a:t>
            </a:r>
            <a:r>
              <a:rPr sz="1800" b="1" spc="-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luoghi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dove</a:t>
            </a:r>
            <a:r>
              <a:rPr sz="1800" b="1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00"/>
                </a:solidFill>
                <a:latin typeface="Constantia"/>
                <a:cs typeface="Constantia"/>
              </a:rPr>
              <a:t>vengono</a:t>
            </a:r>
            <a:r>
              <a:rPr sz="1800" b="1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depositati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in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modo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non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selezionato</a:t>
            </a:r>
            <a:r>
              <a:rPr sz="1800" b="1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permanente</a:t>
            </a:r>
            <a:r>
              <a:rPr sz="1800" b="1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i  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rifiuti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solidi urbani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 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tutti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gli altri 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rifiuti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derivanti da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attività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umane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che  mettiamo</a:t>
            </a:r>
            <a:r>
              <a:rPr sz="1800" b="1" spc="-7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nei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00"/>
                </a:solidFill>
                <a:latin typeface="Constantia"/>
                <a:cs typeface="Constantia"/>
              </a:rPr>
              <a:t>contenitori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di</a:t>
            </a:r>
            <a:r>
              <a:rPr sz="1800" b="1" spc="1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indifferenziata</a:t>
            </a:r>
            <a:r>
              <a:rPr sz="1800" b="1" spc="-1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(e</a:t>
            </a:r>
            <a:r>
              <a:rPr sz="1800" b="1" spc="-7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pertanto</a:t>
            </a:r>
            <a:r>
              <a:rPr sz="1800" b="1" spc="-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non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riciclabili).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385"/>
              </a:lnSpc>
            </a:pP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nche</a:t>
            </a:r>
            <a:r>
              <a:rPr sz="20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0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sono</a:t>
            </a:r>
            <a:r>
              <a:rPr sz="20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ideali</a:t>
            </a:r>
            <a:r>
              <a:rPr sz="20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20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deposito</a:t>
            </a:r>
            <a:r>
              <a:rPr sz="20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0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rifiuti,</a:t>
            </a:r>
            <a:r>
              <a:rPr sz="20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20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discariche</a:t>
            </a:r>
            <a:r>
              <a:rPr sz="20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rappresentano</a:t>
            </a:r>
            <a:r>
              <a:rPr sz="2000" spc="-1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endParaRPr sz="2000">
              <a:latin typeface="Constantia"/>
              <a:cs typeface="Constantia"/>
            </a:endParaRPr>
          </a:p>
          <a:p>
            <a:pPr marL="12700" marR="5080">
              <a:lnSpc>
                <a:spcPct val="100099"/>
              </a:lnSpc>
              <a:spcBef>
                <a:spcPts val="10"/>
              </a:spcBef>
            </a:pP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anni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problema per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l’ambiente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perché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se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costruite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male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(80% dei casi)  inquinano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suolo e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territorio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circostante compromettendo l’ambiente  circostante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con l’emissione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gas maleodoranti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 la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produzione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percolato 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(liquido</a:t>
            </a:r>
            <a:r>
              <a:rPr sz="2000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che</a:t>
            </a:r>
            <a:r>
              <a:rPr sz="20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0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forma</a:t>
            </a:r>
            <a:r>
              <a:rPr sz="20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una</a:t>
            </a:r>
            <a:r>
              <a:rPr sz="20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discarica</a:t>
            </a:r>
            <a:r>
              <a:rPr sz="20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esposta</a:t>
            </a:r>
            <a:r>
              <a:rPr sz="20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all'azione</a:t>
            </a:r>
            <a:r>
              <a:rPr sz="2000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0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acque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meteoriche). 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problemi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possono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essere risolti rimuovendo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frazione organica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o 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pretrattando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con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trattamento biologico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freddo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prevede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una 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separazione</a:t>
            </a:r>
            <a:r>
              <a:rPr sz="20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parziale</a:t>
            </a:r>
            <a:r>
              <a:rPr sz="20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recupero</a:t>
            </a:r>
            <a:r>
              <a:rPr sz="20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0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materiali.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7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Vi</a:t>
            </a:r>
            <a:r>
              <a:rPr sz="20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sono</a:t>
            </a:r>
            <a:r>
              <a:rPr sz="20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20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tipi</a:t>
            </a:r>
            <a:r>
              <a:rPr sz="20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0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discariche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per rifiuti</a:t>
            </a:r>
            <a:r>
              <a:rPr sz="1800" b="1" spc="-1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inerti;</a:t>
            </a:r>
            <a:endParaRPr sz="1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per</a:t>
            </a:r>
            <a:r>
              <a:rPr sz="18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rifiuti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non</a:t>
            </a:r>
            <a:r>
              <a:rPr sz="1800" b="1" spc="-7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pericolosi</a:t>
            </a:r>
            <a:r>
              <a:rPr sz="1800" b="1" spc="-6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(tra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1800" b="1" spc="-6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quali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quelli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solidi</a:t>
            </a:r>
            <a:r>
              <a:rPr sz="1800" b="1" spc="-6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urbani);</a:t>
            </a:r>
            <a:endParaRPr sz="1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per</a:t>
            </a:r>
            <a:r>
              <a:rPr sz="18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00"/>
                </a:solidFill>
                <a:latin typeface="Constantia"/>
                <a:cs typeface="Constantia"/>
              </a:rPr>
              <a:t>rifiuti</a:t>
            </a:r>
            <a:r>
              <a:rPr sz="1800" b="1" spc="-6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pericolosi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(tra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1800" b="1" spc="-6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quali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ceneri</a:t>
            </a:r>
            <a:r>
              <a:rPr sz="1800" b="1" spc="-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800" b="1" spc="-10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scarti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degli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inceneritori);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27432"/>
            <a:ext cx="4490085" cy="1371600"/>
            <a:chOff x="201168" y="27432"/>
            <a:chExt cx="4490085" cy="1371600"/>
          </a:xfrm>
        </p:grpSpPr>
        <p:sp>
          <p:nvSpPr>
            <p:cNvPr id="3" name="object 3"/>
            <p:cNvSpPr/>
            <p:nvPr/>
          </p:nvSpPr>
          <p:spPr>
            <a:xfrm>
              <a:off x="201168" y="27432"/>
              <a:ext cx="1471930" cy="13713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3836" y="27432"/>
              <a:ext cx="3716909" cy="13713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221" y="192989"/>
            <a:ext cx="3700779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Le</a:t>
            </a:r>
            <a:r>
              <a:rPr spc="-490" dirty="0"/>
              <a:t> </a:t>
            </a:r>
            <a:r>
              <a:rPr spc="-10" dirty="0"/>
              <a:t>discariche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97763" y="1271016"/>
            <a:ext cx="8298180" cy="3940810"/>
            <a:chOff x="397763" y="1271016"/>
            <a:chExt cx="8298180" cy="3940810"/>
          </a:xfrm>
        </p:grpSpPr>
        <p:sp>
          <p:nvSpPr>
            <p:cNvPr id="7" name="object 7"/>
            <p:cNvSpPr/>
            <p:nvPr/>
          </p:nvSpPr>
          <p:spPr>
            <a:xfrm>
              <a:off x="397763" y="1275588"/>
              <a:ext cx="3789934" cy="25783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343" y="1344168"/>
              <a:ext cx="3602735" cy="2391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5" y="1325880"/>
              <a:ext cx="3639820" cy="2428240"/>
            </a:xfrm>
            <a:custGeom>
              <a:avLst/>
              <a:gdLst/>
              <a:ahLst/>
              <a:cxnLst/>
              <a:rect l="l" t="t" r="r" b="b"/>
              <a:pathLst>
                <a:path w="3639820" h="2428240">
                  <a:moveTo>
                    <a:pt x="0" y="2427732"/>
                  </a:moveTo>
                  <a:lnTo>
                    <a:pt x="3639312" y="2427732"/>
                  </a:lnTo>
                  <a:lnTo>
                    <a:pt x="3639312" y="0"/>
                  </a:lnTo>
                  <a:lnTo>
                    <a:pt x="0" y="0"/>
                  </a:lnTo>
                  <a:lnTo>
                    <a:pt x="0" y="2427732"/>
                  </a:lnTo>
                  <a:close/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3471" y="2432304"/>
              <a:ext cx="3986529" cy="27795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2052" y="2500883"/>
              <a:ext cx="3799332" cy="2592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83763" y="2482596"/>
              <a:ext cx="3836035" cy="2628900"/>
            </a:xfrm>
            <a:custGeom>
              <a:avLst/>
              <a:gdLst/>
              <a:ahLst/>
              <a:cxnLst/>
              <a:rect l="l" t="t" r="r" b="b"/>
              <a:pathLst>
                <a:path w="3836034" h="2628900">
                  <a:moveTo>
                    <a:pt x="0" y="2628899"/>
                  </a:moveTo>
                  <a:lnTo>
                    <a:pt x="3835908" y="2628899"/>
                  </a:lnTo>
                  <a:lnTo>
                    <a:pt x="3835908" y="0"/>
                  </a:lnTo>
                  <a:lnTo>
                    <a:pt x="0" y="0"/>
                  </a:lnTo>
                  <a:lnTo>
                    <a:pt x="0" y="2628899"/>
                  </a:lnTo>
                  <a:close/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4608" y="1271016"/>
              <a:ext cx="3831209" cy="25281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33187" y="1339596"/>
              <a:ext cx="3643884" cy="23408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9" y="1321308"/>
              <a:ext cx="3680460" cy="2377440"/>
            </a:xfrm>
            <a:custGeom>
              <a:avLst/>
              <a:gdLst/>
              <a:ahLst/>
              <a:cxnLst/>
              <a:rect l="l" t="t" r="r" b="b"/>
              <a:pathLst>
                <a:path w="3680459" h="2377440">
                  <a:moveTo>
                    <a:pt x="0" y="2377440"/>
                  </a:moveTo>
                  <a:lnTo>
                    <a:pt x="3680459" y="2377440"/>
                  </a:lnTo>
                  <a:lnTo>
                    <a:pt x="3680459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2332" y="3941018"/>
            <a:ext cx="3419729" cy="288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66444" y="1248105"/>
            <a:ext cx="1851660" cy="521334"/>
            <a:chOff x="1266444" y="1248105"/>
            <a:chExt cx="1851660" cy="521334"/>
          </a:xfrm>
        </p:grpSpPr>
        <p:sp>
          <p:nvSpPr>
            <p:cNvPr id="4" name="object 4"/>
            <p:cNvSpPr/>
            <p:nvPr/>
          </p:nvSpPr>
          <p:spPr>
            <a:xfrm>
              <a:off x="1266444" y="1248105"/>
              <a:ext cx="699325" cy="52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3604" y="1549908"/>
              <a:ext cx="1627377" cy="50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5356" y="1248105"/>
              <a:ext cx="1412620" cy="521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6270" y="1243517"/>
            <a:ext cx="7784465" cy="299974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sz="1800" spc="-5" dirty="0">
                <a:solidFill>
                  <a:srgbClr val="FFFFFF"/>
                </a:solidFill>
                <a:latin typeface="Centaur"/>
                <a:cs typeface="Centaur"/>
              </a:rPr>
              <a:t>La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natura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u="sng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non</a:t>
            </a:r>
            <a:r>
              <a:rPr sz="1800" u="sng" spc="-5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u="sng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abbandona</a:t>
            </a:r>
            <a:r>
              <a:rPr sz="1800" spc="-9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quello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che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serve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più,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tutto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viene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riciclato.</a:t>
            </a:r>
            <a:endParaRPr sz="1800" dirty="0">
              <a:latin typeface="Constantia"/>
              <a:cs typeface="Constantia"/>
            </a:endParaRPr>
          </a:p>
          <a:p>
            <a:pPr marL="12700" marR="5715" algn="just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Ogni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essere vegetale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animale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morto,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ogni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sostanza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scarto,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viene utilizzata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altri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esseri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viventi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fonte alimentare, </a:t>
            </a:r>
            <a:r>
              <a:rPr sz="1800" spc="-10" dirty="0" err="1">
                <a:solidFill>
                  <a:srgbClr val="FFFFFF"/>
                </a:solidFill>
                <a:latin typeface="Constantia"/>
                <a:cs typeface="Constantia"/>
              </a:rPr>
              <a:t>fino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diventare un insieme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di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semplici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molecole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nel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terreno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dove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verrà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nuovamente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utilizzata dai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vegetali.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Così riprende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catena</a:t>
            </a:r>
            <a:r>
              <a:rPr sz="18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alimentare.</a:t>
            </a:r>
            <a:endParaRPr sz="180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Un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esempio?</a:t>
            </a:r>
            <a:endParaRPr sz="1800" dirty="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tronco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un albero morto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viene utilizzato 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larve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insetti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funghi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come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fonte 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sostanze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nutritive;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verrà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prodotto </a:t>
            </a:r>
            <a:r>
              <a:rPr sz="18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Constantia"/>
              </a:rPr>
              <a:t>humus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ed infine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trasformato in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sostanze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minerali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ed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anidride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carbonica che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serviranno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ad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nuovo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albero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crescere.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270" y="5580989"/>
            <a:ext cx="436689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Quindi</a:t>
            </a:r>
            <a:r>
              <a:rPr sz="20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 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i</a:t>
            </a:r>
            <a:r>
              <a:rPr sz="2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 </a:t>
            </a:r>
            <a:r>
              <a:rPr sz="2000" b="1"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rifiuti</a:t>
            </a:r>
            <a:r>
              <a:rPr sz="2000" b="1" spc="-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 </a:t>
            </a:r>
            <a:r>
              <a:rPr sz="2000" b="1" spc="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sono</a:t>
            </a:r>
            <a:r>
              <a:rPr sz="20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 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un’invenzione</a:t>
            </a:r>
            <a:r>
              <a:rPr sz="2000" b="1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 </a:t>
            </a:r>
            <a:r>
              <a:rPr sz="2000" b="1" spc="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dell’</a:t>
            </a:r>
            <a:r>
              <a:rPr sz="2000" b="1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 </a:t>
            </a:r>
            <a:r>
              <a:rPr sz="2000" b="1" spc="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/>
                <a:cs typeface="Centaur"/>
              </a:rPr>
              <a:t>uomo</a:t>
            </a:r>
            <a:r>
              <a:rPr sz="2000" b="1" spc="20" dirty="0">
                <a:solidFill>
                  <a:srgbClr val="FFC000"/>
                </a:solidFill>
                <a:latin typeface="Centaur"/>
                <a:cs typeface="Centaur"/>
              </a:rPr>
              <a:t>.</a:t>
            </a:r>
            <a:endParaRPr sz="2000" dirty="0">
              <a:latin typeface="Centaur"/>
              <a:cs typeface="Centau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9343" y="228600"/>
            <a:ext cx="868694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natura i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rifiuti non</a:t>
            </a:r>
            <a:r>
              <a:rPr sz="44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esiston</a:t>
            </a:r>
            <a:r>
              <a:rPr lang="it-IT" sz="44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152" y="301701"/>
            <a:ext cx="4306697" cy="543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150" y="716660"/>
            <a:ext cx="8442325" cy="7518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80"/>
              </a:spcBef>
            </a:pP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Sono impianti principalmente </a:t>
            </a:r>
            <a:r>
              <a:rPr sz="1550" spc="10" dirty="0">
                <a:solidFill>
                  <a:srgbClr val="FFFFFF"/>
                </a:solidFill>
                <a:latin typeface="Constantia"/>
                <a:cs typeface="Constantia"/>
              </a:rPr>
              <a:t>utilizzati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550" spc="5" dirty="0">
                <a:solidFill>
                  <a:srgbClr val="FFFFFF"/>
                </a:solidFill>
                <a:latin typeface="Constantia"/>
                <a:cs typeface="Constantia"/>
              </a:rPr>
              <a:t>lo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smaltimento </a:t>
            </a:r>
            <a:r>
              <a:rPr sz="1550" spc="20" dirty="0">
                <a:solidFill>
                  <a:srgbClr val="FFFFFF"/>
                </a:solidFill>
                <a:latin typeface="Constantia"/>
                <a:cs typeface="Constantia"/>
              </a:rPr>
              <a:t>dei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550" spc="10" dirty="0">
                <a:solidFill>
                  <a:srgbClr val="FFFFFF"/>
                </a:solidFill>
                <a:latin typeface="Constantia"/>
                <a:cs typeface="Constantia"/>
              </a:rPr>
              <a:t>indifferenziati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550" spc="20" dirty="0">
                <a:solidFill>
                  <a:srgbClr val="FFFFFF"/>
                </a:solidFill>
                <a:latin typeface="Constantia"/>
                <a:cs typeface="Constantia"/>
              </a:rPr>
              <a:t>permette 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550" spc="10" dirty="0">
                <a:solidFill>
                  <a:srgbClr val="FFFFFF"/>
                </a:solidFill>
                <a:latin typeface="Constantia"/>
                <a:cs typeface="Constantia"/>
              </a:rPr>
              <a:t>ottenere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Energia </a:t>
            </a:r>
            <a:r>
              <a:rPr sz="1550" spc="10" dirty="0">
                <a:solidFill>
                  <a:srgbClr val="FFFFFF"/>
                </a:solidFill>
                <a:latin typeface="Constantia"/>
                <a:cs typeface="Constantia"/>
              </a:rPr>
              <a:t>Elettrica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550" spc="35" dirty="0">
                <a:solidFill>
                  <a:srgbClr val="FFFFFF"/>
                </a:solidFill>
                <a:latin typeface="Constantia"/>
                <a:cs typeface="Constantia"/>
              </a:rPr>
              <a:t>CDR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(Combustible </a:t>
            </a:r>
            <a:r>
              <a:rPr sz="1550" spc="5" dirty="0">
                <a:solidFill>
                  <a:srgbClr val="FFFFFF"/>
                </a:solidFill>
                <a:latin typeface="Constantia"/>
                <a:cs typeface="Constantia"/>
              </a:rPr>
              <a:t>Derivato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550" spc="20" dirty="0">
                <a:solidFill>
                  <a:srgbClr val="FFFFFF"/>
                </a:solidFill>
                <a:latin typeface="Constantia"/>
                <a:cs typeface="Constantia"/>
              </a:rPr>
              <a:t>Rifiuti)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mediante </a:t>
            </a:r>
            <a:r>
              <a:rPr sz="1550" spc="35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1550" spc="15" dirty="0">
                <a:solidFill>
                  <a:srgbClr val="FFFFFF"/>
                </a:solidFill>
                <a:latin typeface="Constantia"/>
                <a:cs typeface="Constantia"/>
              </a:rPr>
              <a:t>processo  </a:t>
            </a:r>
            <a:r>
              <a:rPr sz="1550" spc="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5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combustione </a:t>
            </a:r>
            <a:r>
              <a:rPr sz="15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ad </a:t>
            </a:r>
            <a:r>
              <a:rPr sz="15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alta</a:t>
            </a:r>
            <a:r>
              <a:rPr sz="155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5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temperatura.</a:t>
            </a:r>
            <a:endParaRPr sz="155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836" y="1197862"/>
            <a:ext cx="7127748" cy="5660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25"/>
            <a:ext cx="7808849" cy="87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3736" y="2025345"/>
            <a:ext cx="8728075" cy="795655"/>
            <a:chOff x="173736" y="2025345"/>
            <a:chExt cx="8728075" cy="795655"/>
          </a:xfrm>
        </p:grpSpPr>
        <p:sp>
          <p:nvSpPr>
            <p:cNvPr id="4" name="object 4"/>
            <p:cNvSpPr/>
            <p:nvPr/>
          </p:nvSpPr>
          <p:spPr>
            <a:xfrm>
              <a:off x="173736" y="2025345"/>
              <a:ext cx="1087958" cy="52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3563" y="2025345"/>
              <a:ext cx="393026" cy="521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8447" y="2025345"/>
              <a:ext cx="2532633" cy="521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3027" y="2025345"/>
              <a:ext cx="831926" cy="521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6824" y="2025345"/>
              <a:ext cx="1385189" cy="521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3832" y="2025345"/>
              <a:ext cx="699325" cy="521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9612" y="2025345"/>
              <a:ext cx="1398778" cy="521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60336" y="2025345"/>
              <a:ext cx="534758" cy="521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6952" y="2025345"/>
              <a:ext cx="1284477" cy="5210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6" y="2299665"/>
              <a:ext cx="1124534" cy="5210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700" y="2299665"/>
              <a:ext cx="1211402" cy="5210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75103" y="2299665"/>
              <a:ext cx="1545208" cy="5210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9836" y="2299665"/>
              <a:ext cx="466115" cy="5210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61003" y="2299665"/>
              <a:ext cx="973658" cy="5210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65091" y="2299665"/>
              <a:ext cx="1348486" cy="5210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9512" y="2299665"/>
              <a:ext cx="845616" cy="5210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5583" y="2299665"/>
              <a:ext cx="1728089" cy="5210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28331" y="2299665"/>
              <a:ext cx="379247" cy="5210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3736" y="4384497"/>
            <a:ext cx="2235835" cy="1069975"/>
            <a:chOff x="173736" y="4384497"/>
            <a:chExt cx="2235835" cy="1069975"/>
          </a:xfrm>
        </p:grpSpPr>
        <p:sp>
          <p:nvSpPr>
            <p:cNvPr id="23" name="object 23"/>
            <p:cNvSpPr/>
            <p:nvPr/>
          </p:nvSpPr>
          <p:spPr>
            <a:xfrm>
              <a:off x="1024127" y="4384497"/>
              <a:ext cx="662749" cy="5210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6" y="4933137"/>
              <a:ext cx="2235454" cy="5210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921507" y="4658817"/>
            <a:ext cx="5980430" cy="521334"/>
            <a:chOff x="2921507" y="4658817"/>
            <a:chExt cx="5980430" cy="521334"/>
          </a:xfrm>
        </p:grpSpPr>
        <p:sp>
          <p:nvSpPr>
            <p:cNvPr id="26" name="object 26"/>
            <p:cNvSpPr/>
            <p:nvPr/>
          </p:nvSpPr>
          <p:spPr>
            <a:xfrm>
              <a:off x="2921507" y="4658817"/>
              <a:ext cx="1622933" cy="5210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47971" y="4658817"/>
              <a:ext cx="653592" cy="5210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00600" y="4658817"/>
              <a:ext cx="964514" cy="5210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68695" y="4658817"/>
              <a:ext cx="502704" cy="5210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75019" y="4658817"/>
              <a:ext cx="1627377" cy="5210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06055" y="4658817"/>
              <a:ext cx="740460" cy="5210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45551" y="4658817"/>
              <a:ext cx="1055928" cy="5210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11302" y="928242"/>
            <a:ext cx="8451215" cy="551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Negli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inceneritori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moderni, il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calore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sviluppato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durante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combustione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dei rifiuti  viene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recuperato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utilizzato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produrre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vapore,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poi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utilizzato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produzione  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energia elettrica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come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vettore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calore.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Questi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impianti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con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tecnologie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30" dirty="0">
                <a:solidFill>
                  <a:srgbClr val="FFFFFF"/>
                </a:solidFill>
                <a:latin typeface="Constantia"/>
                <a:cs typeface="Constantia"/>
              </a:rPr>
              <a:t>il 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recupero vengono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indicati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col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nome di</a:t>
            </a:r>
            <a:r>
              <a:rPr sz="1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termovalorizzatori.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Quindi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i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“termovalorizzatori” sono </a:t>
            </a:r>
            <a:r>
              <a:rPr sz="1800" b="1" spc="-20" dirty="0">
                <a:solidFill>
                  <a:srgbClr val="FFC000"/>
                </a:solidFill>
                <a:latin typeface="Constantia"/>
                <a:cs typeface="Constantia"/>
              </a:rPr>
              <a:t>progettati con l’obiettivo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di</a:t>
            </a:r>
            <a:r>
              <a:rPr sz="1800" b="1" spc="32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produrre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energia</a:t>
            </a:r>
            <a:r>
              <a:rPr sz="1800" b="1" spc="-9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elettrica</a:t>
            </a:r>
            <a:r>
              <a:rPr sz="1800" b="1" spc="-7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utilizzando</a:t>
            </a:r>
            <a:r>
              <a:rPr sz="1800" b="1" spc="-2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C000"/>
                </a:solidFill>
                <a:latin typeface="Constantia"/>
                <a:cs typeface="Constantia"/>
              </a:rPr>
              <a:t>il</a:t>
            </a:r>
            <a:r>
              <a:rPr sz="1800" b="1" spc="-5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calore</a:t>
            </a:r>
            <a:r>
              <a:rPr sz="1800" b="1" spc="-11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derivante</a:t>
            </a:r>
            <a:r>
              <a:rPr sz="1800" b="1" spc="-13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dalla</a:t>
            </a:r>
            <a:r>
              <a:rPr sz="1800" b="1" spc="-10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combustione.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rendimenti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energetici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emissioni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dipendono dalla</a:t>
            </a:r>
            <a:r>
              <a:rPr sz="1800" b="1" spc="2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tipologia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dell’impianto,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dai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vi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1800" b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bruciano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dalla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gestione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dell’impianto.</a:t>
            </a:r>
            <a:endParaRPr sz="1800">
              <a:latin typeface="Constantia"/>
              <a:cs typeface="Constantia"/>
            </a:endParaRPr>
          </a:p>
          <a:p>
            <a:pPr marL="12700" marR="11430" algn="just">
              <a:lnSpc>
                <a:spcPct val="100000"/>
              </a:lnSpc>
              <a:spcBef>
                <a:spcPts val="434"/>
              </a:spcBef>
            </a:pPr>
            <a:r>
              <a:rPr sz="1800" b="1" spc="20" dirty="0">
                <a:solidFill>
                  <a:srgbClr val="FFFFFF"/>
                </a:solidFill>
                <a:latin typeface="Constantia"/>
                <a:cs typeface="Constantia"/>
              </a:rPr>
              <a:t>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plastiche,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carta,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legno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sostanze che bruciano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meglio, mentre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la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frazione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umida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brucia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difficoltà,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quella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inerte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brucia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metalli,  fondendo,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possono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creare problemi</a:t>
            </a:r>
            <a:r>
              <a:rPr sz="1800" b="1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all’impianto.</a:t>
            </a:r>
            <a:endParaRPr sz="1800">
              <a:latin typeface="Constantia"/>
              <a:cs typeface="Constantia"/>
            </a:endParaRPr>
          </a:p>
          <a:p>
            <a:pPr marL="12700" marR="9525" algn="just">
              <a:lnSpc>
                <a:spcPct val="100000"/>
              </a:lnSpc>
              <a:spcBef>
                <a:spcPts val="440"/>
              </a:spcBef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tale motivo all’inceneritore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deve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andare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solo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cosiddetto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combustibile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da 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rifiuto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1800" b="1" spc="-15" dirty="0">
                <a:solidFill>
                  <a:srgbClr val="FF0000"/>
                </a:solidFill>
                <a:latin typeface="Constantia"/>
                <a:cs typeface="Constantia"/>
              </a:rPr>
              <a:t>cdr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)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viene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prodotto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impianti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(detti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impianti 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deselezione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di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produzione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cdr)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allontanano dai </a:t>
            </a:r>
            <a:r>
              <a:rPr sz="1800" b="1" spc="5" dirty="0">
                <a:solidFill>
                  <a:srgbClr val="FFC000"/>
                </a:solidFill>
                <a:latin typeface="Constantia"/>
                <a:cs typeface="Constantia"/>
              </a:rPr>
              <a:t>rifiuti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le componenti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non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idonee  all’incenerimento</a:t>
            </a:r>
            <a:endParaRPr sz="18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434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Poiché 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sostanze che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bruciano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meglio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anche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prodotti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 possono  essere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riciclati, si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comprende come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gli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inceneritori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finiscano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per fare 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concorrenza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al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riciclaggio, più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conveniente,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anche dal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punto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vista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del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recupero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energetico.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127197"/>
            <a:ext cx="5660009" cy="52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202" y="877315"/>
            <a:ext cx="8448040" cy="260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Infatti producendo la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plastica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dai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prodotti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plastici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raccolti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nelle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campane,  anziché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dal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petrolio,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risparmiano circa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10.000 calorie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ogni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Kg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plastica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prodotta, mentre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bruciando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1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Kg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plastica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inceneritore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si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produce 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meno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metà di</a:t>
            </a:r>
            <a:r>
              <a:rPr sz="1800" b="1" spc="-2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energia.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onstantia"/>
              <a:cs typeface="Constantia"/>
            </a:endParaRPr>
          </a:p>
          <a:p>
            <a:pPr marL="12700" marR="467995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L’inceneritore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comunica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un’illusione:</a:t>
            </a:r>
            <a:r>
              <a:rPr sz="1800" b="1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vi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entrano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come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d’incanto,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scompaiono.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Purtroppo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non è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così!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cambia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solamente la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composizione 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chimica e, al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limite, lo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stato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fisico (gas,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liquido,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solido), perché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natura  “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nulla</a:t>
            </a:r>
            <a:r>
              <a:rPr sz="1800" b="1" spc="-10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si</a:t>
            </a:r>
            <a:r>
              <a:rPr sz="1800" b="1" spc="-2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crea</a:t>
            </a:r>
            <a:r>
              <a:rPr sz="1800" b="1" spc="-10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e</a:t>
            </a:r>
            <a:r>
              <a:rPr sz="1800" b="1" spc="-7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C000"/>
                </a:solidFill>
                <a:latin typeface="Constantia"/>
                <a:cs typeface="Constantia"/>
              </a:rPr>
              <a:t>nulla</a:t>
            </a:r>
            <a:r>
              <a:rPr sz="1800" b="1" spc="-3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si</a:t>
            </a:r>
            <a:r>
              <a:rPr sz="1800" b="1" spc="-6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distrugge: </a:t>
            </a:r>
            <a:r>
              <a:rPr sz="1800" b="1" spc="-30" dirty="0">
                <a:solidFill>
                  <a:srgbClr val="FFC000"/>
                </a:solidFill>
                <a:latin typeface="Constantia"/>
                <a:cs typeface="Constantia"/>
              </a:rPr>
              <a:t>tutto</a:t>
            </a:r>
            <a:r>
              <a:rPr sz="1800" b="1" spc="-4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si</a:t>
            </a:r>
            <a:r>
              <a:rPr sz="1800" b="1" spc="-2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55" dirty="0">
                <a:solidFill>
                  <a:srgbClr val="FFC000"/>
                </a:solidFill>
                <a:latin typeface="Constantia"/>
                <a:cs typeface="Constantia"/>
              </a:rPr>
              <a:t>trasforma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”.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468" y="228625"/>
            <a:ext cx="5810885" cy="54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468" y="228625"/>
            <a:ext cx="5810885" cy="54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53894"/>
            <a:ext cx="9144000" cy="540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704" y="93713"/>
            <a:ext cx="6912736" cy="553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777" y="851738"/>
            <a:ext cx="8098790" cy="1732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1800" b="1" spc="20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combustione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dei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è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pericolosa perché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nei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fumi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rilasciate 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molte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sostanze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nocive,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capaci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provocare</a:t>
            </a:r>
            <a:r>
              <a:rPr sz="18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e/o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favorire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cancro,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malattie  cardiovascolari (infarto, ictus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ecc.),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l’aborto,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malformazioni,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 malattie  genetiche,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ecc.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Inoltre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fumi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inquinano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l’aria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con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danni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agli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ecosistemi,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anche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tipo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globale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(effetto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serra,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piogge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acide,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buco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dell’ozono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ecc.).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20" y="3273501"/>
            <a:ext cx="2048129" cy="312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8124" y="333730"/>
            <a:ext cx="3497453" cy="475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267" y="1001395"/>
            <a:ext cx="85693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RICICLAGGIO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DEI RIFIUTI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intende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l'insieme 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strategie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metodologie 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volte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recuperare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materiali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utili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dai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al </a:t>
            </a:r>
            <a:r>
              <a:rPr sz="1800" b="1" spc="10" dirty="0">
                <a:solidFill>
                  <a:srgbClr val="FFFFFF"/>
                </a:solidFill>
                <a:latin typeface="Constantia"/>
                <a:cs typeface="Constantia"/>
              </a:rPr>
              <a:t>fine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riutilizzarli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anziché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smaltirli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direttamente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discarica</a:t>
            </a:r>
            <a:r>
              <a:rPr sz="18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inceneritori.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7711" y="2491739"/>
            <a:ext cx="4475988" cy="391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38"/>
            <a:ext cx="6482969" cy="115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1001395"/>
            <a:ext cx="8545830" cy="386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8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apparecchiature elettriche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ed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elettroniche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semplicemente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elettronici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sono 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tipo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particolare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consistono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qualunque</a:t>
            </a:r>
            <a:r>
              <a:rPr sz="1800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apparecchiatura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elettrica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elettronica.I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principali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problemi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derivanti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questo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tipo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sono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la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presenza 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sostanze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considerate</a:t>
            </a:r>
            <a:r>
              <a:rPr sz="1800" spc="-15" dirty="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3"/>
              </a:rPr>
              <a:t>tossiche</a:t>
            </a:r>
            <a:r>
              <a:rPr sz="1800" spc="-10" dirty="0">
                <a:solidFill>
                  <a:srgbClr val="E1D600"/>
                </a:solidFill>
                <a:latin typeface="Constantia"/>
                <a:cs typeface="Constantia"/>
                <a:hlinkClick r:id="rId3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l’</a:t>
            </a:r>
            <a:r>
              <a:rPr sz="1800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4"/>
              </a:rPr>
              <a:t>ambiente</a:t>
            </a:r>
            <a:r>
              <a:rPr sz="1800" spc="-15" dirty="0">
                <a:solidFill>
                  <a:srgbClr val="E1D600"/>
                </a:solidFill>
                <a:latin typeface="Constantia"/>
                <a:cs typeface="Constantia"/>
                <a:hlinkClick r:id="rId4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la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1800" spc="-5" dirty="0">
                <a:solidFill>
                  <a:srgbClr val="E1D600"/>
                </a:solidFill>
                <a:latin typeface="Constantia"/>
                <a:cs typeface="Constantia"/>
                <a:hlinkClick r:id="rId5"/>
              </a:rPr>
              <a:t>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5"/>
              </a:rPr>
              <a:t>biodegradabilità</a:t>
            </a:r>
            <a:r>
              <a:rPr sz="1800" spc="-10" dirty="0">
                <a:solidFill>
                  <a:srgbClr val="E1D600"/>
                </a:solidFill>
                <a:latin typeface="Constantia"/>
                <a:cs typeface="Constantia"/>
                <a:hlinkClick r:id="rId5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tali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apparecchi.</a:t>
            </a:r>
            <a:endParaRPr sz="18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20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crescente diffusione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apparecchi elettronici determina un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sempre maggiore</a:t>
            </a:r>
            <a:r>
              <a:rPr sz="1800" spc="-2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rischio  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abbandono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nell’ambiente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6"/>
              </a:rPr>
              <a:t>discariche</a:t>
            </a:r>
            <a:r>
              <a:rPr sz="1800" spc="-10" dirty="0">
                <a:solidFill>
                  <a:srgbClr val="E1D600"/>
                </a:solidFill>
                <a:latin typeface="Constantia"/>
                <a:cs typeface="Constantia"/>
                <a:hlinkClick r:id="rId6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termovalorizzatori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1800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7"/>
              </a:rPr>
              <a:t>inceneritore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) con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conseguenze di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8"/>
              </a:rPr>
              <a:t>inquinamento</a:t>
            </a:r>
            <a:r>
              <a:rPr sz="1800" spc="-10" dirty="0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suolo, dell’aria,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dell’acqua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con</a:t>
            </a:r>
            <a:r>
              <a:rPr sz="18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ripercussioni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sulla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9"/>
              </a:rPr>
              <a:t>salute</a:t>
            </a:r>
            <a:r>
              <a:rPr sz="1800" spc="-110" dirty="0">
                <a:solidFill>
                  <a:srgbClr val="E1D600"/>
                </a:solidFill>
                <a:latin typeface="Constantia"/>
                <a:cs typeface="Constantia"/>
                <a:hlinkClick r:id="rId9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umana.</a:t>
            </a:r>
            <a:endParaRPr sz="1800">
              <a:latin typeface="Constantia"/>
              <a:cs typeface="Constantia"/>
            </a:endParaRPr>
          </a:p>
          <a:p>
            <a:pPr marL="12700" marR="2679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Questi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prodotti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vanno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trattati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correttamente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destinati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recupero</a:t>
            </a:r>
            <a:r>
              <a:rPr sz="1800" u="sng" spc="-2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0"/>
              </a:rPr>
              <a:t>differenziato</a:t>
            </a:r>
            <a:r>
              <a:rPr sz="1800" spc="-55" dirty="0">
                <a:solidFill>
                  <a:srgbClr val="E1D600"/>
                </a:solidFill>
                <a:latin typeface="Constantia"/>
                <a:cs typeface="Constantia"/>
                <a:hlinkClick r:id="rId1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dei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materiali di cui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composti,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1"/>
              </a:rPr>
              <a:t>rame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u="sng" spc="-2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2"/>
              </a:rPr>
              <a:t>ferro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3"/>
              </a:rPr>
              <a:t>acciaio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4"/>
              </a:rPr>
              <a:t>alluminio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8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u="sng" spc="-2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5"/>
              </a:rPr>
              <a:t>vetro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6"/>
              </a:rPr>
              <a:t>argento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7"/>
              </a:rPr>
              <a:t>oro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8"/>
              </a:rPr>
              <a:t>piombo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u="sng" spc="-2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  <a:hlinkClick r:id="rId19"/>
              </a:rPr>
              <a:t>mercurio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evitando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così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uno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spreco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risorse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che possono</a:t>
            </a:r>
            <a:r>
              <a:rPr sz="1800" spc="-22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essere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riutilizzate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costruire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nuove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apparecchiature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oltre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alla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sostenibilità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ambientale.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Questo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tipo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è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comunemente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definito</a:t>
            </a:r>
            <a:r>
              <a:rPr sz="1800" spc="-2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RAEE.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38"/>
            <a:ext cx="6482969" cy="115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1001395"/>
            <a:ext cx="8490585" cy="469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RAEE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appartengono</a:t>
            </a:r>
            <a:r>
              <a:rPr sz="18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una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seguenti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categorie: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Grandi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elettrodomestici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Piccoli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elettrodomestici</a:t>
            </a:r>
            <a:endParaRPr sz="1800">
              <a:latin typeface="Constantia"/>
              <a:cs typeface="Constantia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Apparecchiature informatiche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per</a:t>
            </a:r>
            <a:r>
              <a:rPr sz="1800" spc="-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telecomunicazioni</a:t>
            </a:r>
            <a:endParaRPr sz="1800">
              <a:latin typeface="Constantia"/>
              <a:cs typeface="Constantia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Apparecchiature di</a:t>
            </a:r>
            <a:r>
              <a:rPr sz="1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consumo</a:t>
            </a:r>
            <a:endParaRPr sz="1800">
              <a:latin typeface="Constantia"/>
              <a:cs typeface="Constantia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Apparecchiature di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illuminazione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Strumenti elettrici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ed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elettronici (ad eccezione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degli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utensili industriali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fissi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grandi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dimensioni)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Giocattoli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apparecchiature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lo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sport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tempo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libero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Dispositivi medici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(ad eccezione 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tutti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prodotti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impiantati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infetti)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Strumenti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monitoraggio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controllo</a:t>
            </a:r>
            <a:endParaRPr sz="1800">
              <a:latin typeface="Constantia"/>
              <a:cs typeface="Constantia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Distributori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automatici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RAEE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vengono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classificati</a:t>
            </a:r>
            <a:r>
              <a:rPr sz="1800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due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grandi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categorie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seconda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</a:t>
            </a:r>
            <a:r>
              <a:rPr sz="1800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loro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uso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ambito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domestico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professionale,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stabilendo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diversi percorsi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recupero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25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smaltimento:</a:t>
            </a:r>
            <a:endParaRPr sz="1800">
              <a:latin typeface="Constantia"/>
              <a:cs typeface="Constantia"/>
            </a:endParaRPr>
          </a:p>
          <a:p>
            <a:pPr marL="12700" marR="1066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RAEE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Domestici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utilizzati nelle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case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assimilabili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uso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anche se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provenienti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altri</a:t>
            </a:r>
            <a:r>
              <a:rPr sz="18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ambiti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sz="1800" b="1" spc="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RAEE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Professionali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→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provenienti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attività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economiche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amministrative.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38"/>
            <a:ext cx="6482969" cy="115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1001395"/>
            <a:ext cx="270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RAEE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 suddividono</a:t>
            </a:r>
            <a:r>
              <a:rPr sz="1800" b="1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in: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" y="1179639"/>
            <a:ext cx="8823960" cy="1229995"/>
            <a:chOff x="41148" y="1179639"/>
            <a:chExt cx="8823960" cy="1229995"/>
          </a:xfrm>
        </p:grpSpPr>
        <p:sp>
          <p:nvSpPr>
            <p:cNvPr id="5" name="object 5"/>
            <p:cNvSpPr/>
            <p:nvPr/>
          </p:nvSpPr>
          <p:spPr>
            <a:xfrm>
              <a:off x="41148" y="1179639"/>
              <a:ext cx="859358" cy="804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348" y="1339545"/>
              <a:ext cx="452437" cy="530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231" y="1339545"/>
              <a:ext cx="2084577" cy="5301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1175" y="1339545"/>
              <a:ext cx="1641221" cy="5301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48" y="1604835"/>
              <a:ext cx="905090" cy="8044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067" y="1764741"/>
              <a:ext cx="8320785" cy="5301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8267" y="1266266"/>
            <a:ext cx="844423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5" dirty="0">
                <a:solidFill>
                  <a:srgbClr val="FFC000"/>
                </a:solidFill>
                <a:latin typeface="Constantia"/>
                <a:cs typeface="Constantia"/>
              </a:rPr>
              <a:t>R1</a:t>
            </a:r>
            <a:r>
              <a:rPr sz="1800" spc="-5" dirty="0">
                <a:solidFill>
                  <a:srgbClr val="FFC000"/>
                </a:solidFill>
                <a:latin typeface="Constantia"/>
                <a:cs typeface="Constantia"/>
              </a:rPr>
              <a:t>= </a:t>
            </a:r>
            <a:r>
              <a:rPr sz="1800" spc="-10" dirty="0">
                <a:solidFill>
                  <a:srgbClr val="FFC000"/>
                </a:solidFill>
                <a:latin typeface="Constantia"/>
                <a:cs typeface="Constantia"/>
              </a:rPr>
              <a:t>apparecchiature</a:t>
            </a:r>
            <a:r>
              <a:rPr sz="1800" spc="5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C000"/>
                </a:solidFill>
                <a:latin typeface="Constantia"/>
                <a:cs typeface="Constantia"/>
              </a:rPr>
              <a:t>refrigeranti;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3354"/>
              </a:lnSpc>
            </a:pPr>
            <a:r>
              <a:rPr sz="2800" spc="-5" dirty="0">
                <a:solidFill>
                  <a:srgbClr val="FFC000"/>
                </a:solidFill>
                <a:latin typeface="Constantia"/>
                <a:cs typeface="Constantia"/>
              </a:rPr>
              <a:t>R2</a:t>
            </a:r>
            <a:r>
              <a:rPr sz="1800" spc="-5" dirty="0">
                <a:solidFill>
                  <a:srgbClr val="FFC000"/>
                </a:solidFill>
                <a:latin typeface="Constantia"/>
                <a:cs typeface="Constantia"/>
              </a:rPr>
              <a:t>=grandi bianchi </a:t>
            </a:r>
            <a:r>
              <a:rPr sz="1800" spc="-10" dirty="0">
                <a:solidFill>
                  <a:srgbClr val="FFC000"/>
                </a:solidFill>
                <a:latin typeface="Constantia"/>
                <a:cs typeface="Constantia"/>
              </a:rPr>
              <a:t>(lavatrici,lavastoviglie,forni, </a:t>
            </a:r>
            <a:r>
              <a:rPr sz="1800" spc="-5" dirty="0">
                <a:solidFill>
                  <a:srgbClr val="FFC000"/>
                </a:solidFill>
                <a:latin typeface="Constantia"/>
                <a:cs typeface="Constantia"/>
              </a:rPr>
              <a:t>termosifoni,asciugatrici</a:t>
            </a:r>
            <a:r>
              <a:rPr sz="1800" spc="-9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C000"/>
                </a:solidFill>
                <a:latin typeface="Constantia"/>
                <a:cs typeface="Constantia"/>
              </a:rPr>
              <a:t>ecc.)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148" y="2030031"/>
            <a:ext cx="8636635" cy="1659889"/>
            <a:chOff x="41148" y="2030031"/>
            <a:chExt cx="8636635" cy="1659889"/>
          </a:xfrm>
        </p:grpSpPr>
        <p:sp>
          <p:nvSpPr>
            <p:cNvPr id="13" name="object 13"/>
            <p:cNvSpPr/>
            <p:nvPr/>
          </p:nvSpPr>
          <p:spPr>
            <a:xfrm>
              <a:off x="41148" y="2030031"/>
              <a:ext cx="895946" cy="8044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924" y="2189937"/>
              <a:ext cx="3131566" cy="5301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48" y="2459799"/>
              <a:ext cx="918781" cy="8044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7784" y="2619705"/>
              <a:ext cx="7868284" cy="5301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01583" y="2619705"/>
              <a:ext cx="575881" cy="5301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48" y="2884995"/>
              <a:ext cx="895946" cy="8044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4924" y="3044901"/>
              <a:ext cx="5655310" cy="5301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3444" y="4878273"/>
            <a:ext cx="7905115" cy="795655"/>
            <a:chOff x="123444" y="4878273"/>
            <a:chExt cx="7905115" cy="795655"/>
          </a:xfrm>
        </p:grpSpPr>
        <p:sp>
          <p:nvSpPr>
            <p:cNvPr id="21" name="object 21"/>
            <p:cNvSpPr/>
            <p:nvPr/>
          </p:nvSpPr>
          <p:spPr>
            <a:xfrm>
              <a:off x="123444" y="4878273"/>
              <a:ext cx="7904733" cy="5210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3444" y="5152643"/>
              <a:ext cx="7260208" cy="5210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/>
              <a:t>R3</a:t>
            </a:r>
            <a:r>
              <a:rPr spc="-25" dirty="0"/>
              <a:t>=TV,</a:t>
            </a:r>
            <a:r>
              <a:rPr spc="-90" dirty="0"/>
              <a:t> </a:t>
            </a:r>
            <a:r>
              <a:rPr spc="-20" dirty="0"/>
              <a:t>monitor,LCD,plasma;</a:t>
            </a:r>
            <a:endParaRPr sz="2800"/>
          </a:p>
          <a:p>
            <a:pPr marL="12700">
              <a:lnSpc>
                <a:spcPts val="3354"/>
              </a:lnSpc>
              <a:spcBef>
                <a:spcPts val="25"/>
              </a:spcBef>
            </a:pPr>
            <a:r>
              <a:rPr sz="2800" spc="-10" dirty="0"/>
              <a:t>R4</a:t>
            </a:r>
            <a:r>
              <a:rPr spc="-10" dirty="0"/>
              <a:t>=telefonini,piccoli </a:t>
            </a:r>
            <a:r>
              <a:rPr spc="-5" dirty="0"/>
              <a:t>elettrodomestici,videocamere,stampanti, </a:t>
            </a:r>
            <a:r>
              <a:rPr spc="-25" dirty="0"/>
              <a:t>monitor,</a:t>
            </a:r>
            <a:r>
              <a:rPr spc="-120" dirty="0"/>
              <a:t> </a:t>
            </a:r>
            <a:r>
              <a:rPr spc="10" dirty="0"/>
              <a:t>pc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-5" dirty="0"/>
              <a:t>R5</a:t>
            </a:r>
            <a:r>
              <a:rPr spc="-5" dirty="0"/>
              <a:t>=</a:t>
            </a:r>
            <a:r>
              <a:rPr spc="10" dirty="0"/>
              <a:t> </a:t>
            </a:r>
            <a:r>
              <a:rPr dirty="0"/>
              <a:t>neon,insegne</a:t>
            </a:r>
            <a:r>
              <a:rPr spc="-140" dirty="0"/>
              <a:t> </a:t>
            </a:r>
            <a:r>
              <a:rPr dirty="0"/>
              <a:t>al</a:t>
            </a:r>
            <a:r>
              <a:rPr spc="-20" dirty="0"/>
              <a:t> </a:t>
            </a:r>
            <a:r>
              <a:rPr spc="-5" dirty="0"/>
              <a:t>neon,lampade</a:t>
            </a:r>
            <a:r>
              <a:rPr spc="-14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5" dirty="0"/>
              <a:t>basso</a:t>
            </a:r>
            <a:r>
              <a:rPr spc="-70" dirty="0"/>
              <a:t> </a:t>
            </a:r>
            <a:r>
              <a:rPr spc="-15" dirty="0"/>
              <a:t>consumo.</a:t>
            </a:r>
            <a:endParaRPr sz="28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FFFFFF"/>
                </a:solidFill>
              </a:rPr>
              <a:t>R1,R3 </a:t>
            </a:r>
            <a:r>
              <a:rPr dirty="0">
                <a:solidFill>
                  <a:srgbClr val="FFFFFF"/>
                </a:solidFill>
              </a:rPr>
              <a:t>e </a:t>
            </a:r>
            <a:r>
              <a:rPr spc="-5" dirty="0">
                <a:solidFill>
                  <a:srgbClr val="FFFFFF"/>
                </a:solidFill>
              </a:rPr>
              <a:t>R5 </a:t>
            </a:r>
            <a:r>
              <a:rPr dirty="0">
                <a:solidFill>
                  <a:srgbClr val="FFFFFF"/>
                </a:solidFill>
              </a:rPr>
              <a:t>sono </a:t>
            </a:r>
            <a:r>
              <a:rPr spc="5" dirty="0">
                <a:solidFill>
                  <a:srgbClr val="FFFFFF"/>
                </a:solidFill>
              </a:rPr>
              <a:t>rifiuti</a:t>
            </a:r>
            <a:r>
              <a:rPr spc="-20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pericolosi</a:t>
            </a:r>
          </a:p>
          <a:p>
            <a:pPr marL="12700" marR="514350">
              <a:lnSpc>
                <a:spcPct val="100000"/>
              </a:lnSpc>
            </a:pPr>
            <a:r>
              <a:rPr spc="5" dirty="0">
                <a:solidFill>
                  <a:srgbClr val="FFFFFF"/>
                </a:solidFill>
              </a:rPr>
              <a:t>Il </a:t>
            </a:r>
            <a:r>
              <a:rPr spc="-20" dirty="0">
                <a:solidFill>
                  <a:srgbClr val="FFFFFF"/>
                </a:solidFill>
              </a:rPr>
              <a:t>trattamento </a:t>
            </a:r>
            <a:r>
              <a:rPr spc="-5" dirty="0">
                <a:solidFill>
                  <a:srgbClr val="FFFFFF"/>
                </a:solidFill>
              </a:rPr>
              <a:t>dei </a:t>
            </a:r>
            <a:r>
              <a:rPr spc="-10" dirty="0">
                <a:solidFill>
                  <a:srgbClr val="FFFFFF"/>
                </a:solidFill>
              </a:rPr>
              <a:t>RAEE </a:t>
            </a:r>
            <a:r>
              <a:rPr dirty="0">
                <a:solidFill>
                  <a:srgbClr val="FFFFFF"/>
                </a:solidFill>
              </a:rPr>
              <a:t>è </a:t>
            </a:r>
            <a:r>
              <a:rPr spc="-20" dirty="0">
                <a:solidFill>
                  <a:srgbClr val="FFFFFF"/>
                </a:solidFill>
              </a:rPr>
              <a:t>svolto </a:t>
            </a:r>
            <a:r>
              <a:rPr spc="5" dirty="0">
                <a:solidFill>
                  <a:srgbClr val="FFFFFF"/>
                </a:solidFill>
              </a:rPr>
              <a:t>in </a:t>
            </a:r>
            <a:r>
              <a:rPr spc="-10" dirty="0">
                <a:solidFill>
                  <a:srgbClr val="FFFFFF"/>
                </a:solidFill>
              </a:rPr>
              <a:t>centri adeguatamente </a:t>
            </a:r>
            <a:r>
              <a:rPr spc="-15" dirty="0">
                <a:solidFill>
                  <a:srgbClr val="FFFFFF"/>
                </a:solidFill>
              </a:rPr>
              <a:t>attrezzati </a:t>
            </a:r>
            <a:r>
              <a:rPr dirty="0">
                <a:solidFill>
                  <a:srgbClr val="FFFFFF"/>
                </a:solidFill>
              </a:rPr>
              <a:t>e  </a:t>
            </a:r>
            <a:r>
              <a:rPr spc="-10" dirty="0">
                <a:solidFill>
                  <a:srgbClr val="FFFFFF"/>
                </a:solidFill>
              </a:rPr>
              <a:t>autorizzati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ed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è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prevista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la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raccolta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differenziata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conferita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presso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isole  </a:t>
            </a:r>
            <a:r>
              <a:rPr spc="-10" dirty="0">
                <a:solidFill>
                  <a:srgbClr val="FFFFFF"/>
                </a:solidFill>
              </a:rPr>
              <a:t>ecologiche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comunali.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I </a:t>
            </a:r>
            <a:r>
              <a:rPr spc="-15" dirty="0"/>
              <a:t>costi </a:t>
            </a:r>
            <a:r>
              <a:rPr spc="-10" dirty="0"/>
              <a:t>relativi alla </a:t>
            </a:r>
            <a:r>
              <a:rPr spc="-25" dirty="0"/>
              <a:t>raccolta </a:t>
            </a:r>
            <a:r>
              <a:rPr dirty="0"/>
              <a:t>e al </a:t>
            </a:r>
            <a:r>
              <a:rPr spc="-20" dirty="0"/>
              <a:t>trattamento </a:t>
            </a:r>
            <a:r>
              <a:rPr spc="-5" dirty="0"/>
              <a:t>dei </a:t>
            </a:r>
            <a:r>
              <a:rPr spc="-10" dirty="0"/>
              <a:t>RAEE </a:t>
            </a:r>
            <a:r>
              <a:rPr dirty="0"/>
              <a:t>sono a </a:t>
            </a:r>
            <a:r>
              <a:rPr spc="-10" dirty="0"/>
              <a:t>carico</a:t>
            </a:r>
            <a:r>
              <a:rPr spc="-245" dirty="0"/>
              <a:t> </a:t>
            </a:r>
            <a:r>
              <a:rPr spc="-5" dirty="0"/>
              <a:t>dei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produttori </a:t>
            </a:r>
            <a:r>
              <a:rPr spc="-10" dirty="0"/>
              <a:t>mentre </a:t>
            </a:r>
            <a:r>
              <a:rPr dirty="0"/>
              <a:t>i </a:t>
            </a:r>
            <a:r>
              <a:rPr spc="-10" dirty="0"/>
              <a:t>distributori </a:t>
            </a:r>
            <a:r>
              <a:rPr dirty="0"/>
              <a:t>sono </a:t>
            </a:r>
            <a:r>
              <a:rPr spc="-15" dirty="0"/>
              <a:t>tenuti </a:t>
            </a:r>
            <a:r>
              <a:rPr spc="-25" dirty="0"/>
              <a:t>all’obbligo </a:t>
            </a:r>
            <a:r>
              <a:rPr spc="-5" dirty="0"/>
              <a:t>del</a:t>
            </a:r>
            <a:r>
              <a:rPr spc="-215" dirty="0"/>
              <a:t> </a:t>
            </a:r>
            <a:r>
              <a:rPr spc="-5" dirty="0"/>
              <a:t>ritiro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0883" y="22910"/>
            <a:ext cx="4215257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9728" y="2496311"/>
            <a:ext cx="8965565" cy="4147185"/>
            <a:chOff x="109728" y="2496311"/>
            <a:chExt cx="8965565" cy="4147185"/>
          </a:xfrm>
        </p:grpSpPr>
        <p:sp>
          <p:nvSpPr>
            <p:cNvPr id="4" name="object 4"/>
            <p:cNvSpPr/>
            <p:nvPr/>
          </p:nvSpPr>
          <p:spPr>
            <a:xfrm>
              <a:off x="2560320" y="3287204"/>
              <a:ext cx="3931665" cy="3355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900" y="3355847"/>
              <a:ext cx="3744467" cy="31683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10611" y="3337559"/>
              <a:ext cx="3781425" cy="3205480"/>
            </a:xfrm>
            <a:custGeom>
              <a:avLst/>
              <a:gdLst/>
              <a:ahLst/>
              <a:cxnLst/>
              <a:rect l="l" t="t" r="r" b="b"/>
              <a:pathLst>
                <a:path w="3781425" h="3205479">
                  <a:moveTo>
                    <a:pt x="0" y="3204972"/>
                  </a:moveTo>
                  <a:lnTo>
                    <a:pt x="3781044" y="3204972"/>
                  </a:lnTo>
                  <a:lnTo>
                    <a:pt x="3781044" y="0"/>
                  </a:lnTo>
                  <a:lnTo>
                    <a:pt x="0" y="0"/>
                  </a:lnTo>
                  <a:lnTo>
                    <a:pt x="0" y="3204972"/>
                  </a:lnTo>
                  <a:close/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728" y="2496311"/>
              <a:ext cx="2477897" cy="2034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308" y="2564891"/>
              <a:ext cx="2290572" cy="18470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20" y="2546603"/>
              <a:ext cx="2327275" cy="1884045"/>
            </a:xfrm>
            <a:custGeom>
              <a:avLst/>
              <a:gdLst/>
              <a:ahLst/>
              <a:cxnLst/>
              <a:rect l="l" t="t" r="r" b="b"/>
              <a:pathLst>
                <a:path w="2327275" h="1884045">
                  <a:moveTo>
                    <a:pt x="0" y="1883664"/>
                  </a:moveTo>
                  <a:lnTo>
                    <a:pt x="2327148" y="1883664"/>
                  </a:lnTo>
                  <a:lnTo>
                    <a:pt x="2327148" y="0"/>
                  </a:lnTo>
                  <a:lnTo>
                    <a:pt x="0" y="0"/>
                  </a:lnTo>
                  <a:lnTo>
                    <a:pt x="0" y="1883664"/>
                  </a:lnTo>
                  <a:close/>
                </a:path>
              </a:pathLst>
            </a:custGeom>
            <a:ln w="36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6519" y="2496311"/>
              <a:ext cx="2628646" cy="20754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5099" y="2564891"/>
              <a:ext cx="2441448" cy="1888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96812" y="2546603"/>
              <a:ext cx="2478405" cy="1925320"/>
            </a:xfrm>
            <a:custGeom>
              <a:avLst/>
              <a:gdLst/>
              <a:ahLst/>
              <a:cxnLst/>
              <a:rect l="l" t="t" r="r" b="b"/>
              <a:pathLst>
                <a:path w="2478404" h="1925320">
                  <a:moveTo>
                    <a:pt x="0" y="1924812"/>
                  </a:moveTo>
                  <a:lnTo>
                    <a:pt x="2478024" y="1924812"/>
                  </a:lnTo>
                  <a:lnTo>
                    <a:pt x="2478024" y="0"/>
                  </a:lnTo>
                  <a:lnTo>
                    <a:pt x="0" y="0"/>
                  </a:lnTo>
                  <a:lnTo>
                    <a:pt x="0" y="1924812"/>
                  </a:lnTo>
                  <a:close/>
                </a:path>
              </a:pathLst>
            </a:custGeom>
            <a:ln w="36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9895" y="1288796"/>
            <a:ext cx="8495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E’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modo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usato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diffuso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paesi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città.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È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metodo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migliore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smaltire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 rifiuti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senza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creare danni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all’ambiente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senza sprechi di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materia 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prima.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-76200"/>
            <a:ext cx="7721853" cy="1740153"/>
            <a:chOff x="685800" y="-76200"/>
            <a:chExt cx="7721853" cy="1740153"/>
          </a:xfrm>
        </p:grpSpPr>
        <p:sp>
          <p:nvSpPr>
            <p:cNvPr id="3" name="object 3"/>
            <p:cNvSpPr/>
            <p:nvPr/>
          </p:nvSpPr>
          <p:spPr>
            <a:xfrm>
              <a:off x="946403" y="905205"/>
              <a:ext cx="7461250" cy="758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-76200"/>
              <a:ext cx="6185789" cy="1225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9047" y="95194"/>
            <a:ext cx="54813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Definizione </a:t>
            </a:r>
            <a:r>
              <a:rPr sz="4400" dirty="0"/>
              <a:t>di</a:t>
            </a:r>
            <a:r>
              <a:rPr sz="4400" spc="-55" dirty="0"/>
              <a:t> </a:t>
            </a:r>
            <a:r>
              <a:rPr sz="4400" spc="-5" dirty="0"/>
              <a:t>rifiuto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713156" y="1291506"/>
            <a:ext cx="7430770" cy="5330825"/>
            <a:chOff x="685800" y="1527098"/>
            <a:chExt cx="7430770" cy="5330825"/>
          </a:xfrm>
        </p:grpSpPr>
        <p:sp>
          <p:nvSpPr>
            <p:cNvPr id="7" name="object 7"/>
            <p:cNvSpPr/>
            <p:nvPr/>
          </p:nvSpPr>
          <p:spPr>
            <a:xfrm>
              <a:off x="973835" y="2203718"/>
              <a:ext cx="7142382" cy="46541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" y="1527098"/>
              <a:ext cx="7122922" cy="12296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4264" y="762000"/>
            <a:ext cx="7186295" cy="144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Constantia"/>
                <a:cs typeface="Constantia"/>
              </a:rPr>
              <a:t>Si chiama </a:t>
            </a: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rifiuto qualsiasi </a:t>
            </a:r>
            <a:r>
              <a:rPr sz="1800" b="1" i="1" spc="-10" dirty="0">
                <a:solidFill>
                  <a:srgbClr val="FFFFFF"/>
                </a:solidFill>
                <a:latin typeface="Constantia"/>
                <a:cs typeface="Constantia"/>
              </a:rPr>
              <a:t>sostanza </a:t>
            </a: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b="1" i="1" spc="-10" dirty="0">
                <a:solidFill>
                  <a:srgbClr val="FFFFFF"/>
                </a:solidFill>
                <a:latin typeface="Constantia"/>
                <a:cs typeface="Constantia"/>
              </a:rPr>
              <a:t>oggetto </a:t>
            </a:r>
            <a:r>
              <a:rPr sz="1800" b="1" i="1" spc="-15" dirty="0">
                <a:solidFill>
                  <a:srgbClr val="FFFFFF"/>
                </a:solidFill>
                <a:latin typeface="Constantia"/>
                <a:cs typeface="Constantia"/>
              </a:rPr>
              <a:t>derivante </a:t>
            </a:r>
            <a:r>
              <a:rPr sz="1800" b="1" i="1" spc="-5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1800" b="1" i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onstantia"/>
                <a:cs typeface="Constantia"/>
              </a:rPr>
              <a:t>attività</a:t>
            </a:r>
            <a:endParaRPr sz="1800" dirty="0">
              <a:latin typeface="Constantia"/>
              <a:cs typeface="Constantia"/>
            </a:endParaRPr>
          </a:p>
          <a:p>
            <a:pPr marL="43815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Constantia"/>
                <a:cs typeface="Constantia"/>
              </a:rPr>
              <a:t>umane </a:t>
            </a: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b="1" i="1" spc="-5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b="1" i="1" spc="-20" dirty="0">
                <a:solidFill>
                  <a:srgbClr val="FFFFFF"/>
                </a:solidFill>
                <a:latin typeface="Constantia"/>
                <a:cs typeface="Constantia"/>
              </a:rPr>
              <a:t>cicli </a:t>
            </a:r>
            <a:r>
              <a:rPr sz="1800" b="1" i="1" spc="-5" dirty="0">
                <a:solidFill>
                  <a:srgbClr val="FFFFFF"/>
                </a:solidFill>
                <a:latin typeface="Constantia"/>
                <a:cs typeface="Constantia"/>
              </a:rPr>
              <a:t>naturali, abbandonato </a:t>
            </a: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b="1" i="1" spc="-5" dirty="0">
                <a:solidFill>
                  <a:srgbClr val="FFFFFF"/>
                </a:solidFill>
                <a:latin typeface="Constantia"/>
                <a:cs typeface="Constantia"/>
              </a:rPr>
              <a:t>destinato</a:t>
            </a:r>
            <a:r>
              <a:rPr sz="1800" b="1" i="1" spc="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onstantia"/>
                <a:cs typeface="Constantia"/>
              </a:rPr>
              <a:t>all’abbandono.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4400" b="1" dirty="0">
                <a:solidFill>
                  <a:srgbClr val="FF3300"/>
                </a:solidFill>
                <a:latin typeface="Ebrima"/>
                <a:cs typeface="Ebrima"/>
              </a:rPr>
              <a:t>Classificazione </a:t>
            </a:r>
            <a:r>
              <a:rPr sz="4400" b="1" spc="-5" dirty="0">
                <a:solidFill>
                  <a:srgbClr val="FF3300"/>
                </a:solidFill>
                <a:latin typeface="Ebrima"/>
                <a:cs typeface="Ebrima"/>
              </a:rPr>
              <a:t>dei</a:t>
            </a:r>
            <a:r>
              <a:rPr sz="4400" b="1" spc="-80" dirty="0">
                <a:solidFill>
                  <a:srgbClr val="FF3300"/>
                </a:solidFill>
                <a:latin typeface="Ebrima"/>
                <a:cs typeface="Ebrima"/>
              </a:rPr>
              <a:t> </a:t>
            </a:r>
            <a:r>
              <a:rPr sz="4400" b="1" dirty="0">
                <a:solidFill>
                  <a:srgbClr val="FF3300"/>
                </a:solidFill>
                <a:latin typeface="Ebrima"/>
                <a:cs typeface="Ebrima"/>
              </a:rPr>
              <a:t>rifiuti</a:t>
            </a:r>
            <a:endParaRPr sz="4400" dirty="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" y="502919"/>
            <a:ext cx="5596001" cy="52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938527"/>
            <a:ext cx="9144000" cy="4919980"/>
            <a:chOff x="0" y="1938527"/>
            <a:chExt cx="9144000" cy="4919980"/>
          </a:xfrm>
        </p:grpSpPr>
        <p:sp>
          <p:nvSpPr>
            <p:cNvPr id="4" name="object 4"/>
            <p:cNvSpPr/>
            <p:nvPr/>
          </p:nvSpPr>
          <p:spPr>
            <a:xfrm>
              <a:off x="0" y="1938528"/>
              <a:ext cx="4265040" cy="32820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" y="2135123"/>
              <a:ext cx="3808476" cy="27020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" y="4745786"/>
              <a:ext cx="2381504" cy="21122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59" y="4942332"/>
              <a:ext cx="1801368" cy="17510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1116" y="4745748"/>
              <a:ext cx="2381504" cy="21122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7711" y="4942332"/>
              <a:ext cx="1801367" cy="17282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55079" y="1938527"/>
              <a:ext cx="2779268" cy="32410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676" y="2135123"/>
              <a:ext cx="2199131" cy="26609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5908" y="4745735"/>
              <a:ext cx="2957449" cy="21122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2503" y="4942332"/>
              <a:ext cx="2377440" cy="1709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5908" y="1938527"/>
              <a:ext cx="2957449" cy="32867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2503" y="2135123"/>
              <a:ext cx="2377440" cy="27066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55079" y="4818888"/>
              <a:ext cx="2788919" cy="20391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51676" y="5015483"/>
              <a:ext cx="2235707" cy="15864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739" y="1141221"/>
            <a:ext cx="7968615" cy="63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2000" b="0" spc="5" dirty="0">
                <a:solidFill>
                  <a:srgbClr val="FFFFFF"/>
                </a:solidFill>
                <a:latin typeface="Constantia"/>
                <a:cs typeface="Constantia"/>
              </a:rPr>
              <a:t>Qui</a:t>
            </a:r>
            <a:r>
              <a:rPr sz="2000" b="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onstantia"/>
                <a:cs typeface="Constantia"/>
              </a:rPr>
              <a:t>sotto</a:t>
            </a:r>
            <a:r>
              <a:rPr sz="2000" b="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5" dirty="0">
                <a:solidFill>
                  <a:srgbClr val="FFFFFF"/>
                </a:solidFill>
                <a:latin typeface="Constantia"/>
                <a:cs typeface="Constantia"/>
              </a:rPr>
              <a:t>ci</a:t>
            </a:r>
            <a:r>
              <a:rPr sz="2000" b="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10" dirty="0">
                <a:solidFill>
                  <a:srgbClr val="FFFFFF"/>
                </a:solidFill>
                <a:latin typeface="Constantia"/>
                <a:cs typeface="Constantia"/>
              </a:rPr>
              <a:t>sono</a:t>
            </a:r>
            <a:r>
              <a:rPr sz="2000" b="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5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2000" b="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10" dirty="0">
                <a:solidFill>
                  <a:srgbClr val="FFFFFF"/>
                </a:solidFill>
                <a:latin typeface="Constantia"/>
                <a:cs typeface="Constantia"/>
              </a:rPr>
              <a:t>immagini</a:t>
            </a:r>
            <a:r>
              <a:rPr sz="2000" b="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000" b="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10" dirty="0">
                <a:solidFill>
                  <a:srgbClr val="FFFFFF"/>
                </a:solidFill>
                <a:latin typeface="Constantia"/>
                <a:cs typeface="Constantia"/>
              </a:rPr>
              <a:t>alcuni</a:t>
            </a:r>
            <a:r>
              <a:rPr sz="2000" b="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onstantia"/>
                <a:cs typeface="Constantia"/>
              </a:rPr>
              <a:t>oggetti</a:t>
            </a:r>
            <a:r>
              <a:rPr sz="2000" b="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onstantia"/>
                <a:cs typeface="Constantia"/>
              </a:rPr>
              <a:t>realizzati</a:t>
            </a:r>
            <a:r>
              <a:rPr sz="2000" b="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5" dirty="0">
                <a:solidFill>
                  <a:srgbClr val="FFFFFF"/>
                </a:solidFill>
                <a:latin typeface="Constantia"/>
                <a:cs typeface="Constantia"/>
              </a:rPr>
              <a:t>dal</a:t>
            </a:r>
            <a:r>
              <a:rPr sz="2000" b="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onstantia"/>
                <a:cs typeface="Constantia"/>
              </a:rPr>
              <a:t>riciclaggio</a:t>
            </a:r>
            <a:r>
              <a:rPr sz="2000" b="0" spc="-1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5" dirty="0">
                <a:solidFill>
                  <a:srgbClr val="FFFFFF"/>
                </a:solidFill>
                <a:latin typeface="Constantia"/>
                <a:cs typeface="Constantia"/>
              </a:rPr>
              <a:t>di  plastica, </a:t>
            </a:r>
            <a:r>
              <a:rPr sz="2000" b="0" spc="-20" dirty="0">
                <a:solidFill>
                  <a:srgbClr val="FFFFFF"/>
                </a:solidFill>
                <a:latin typeface="Constantia"/>
                <a:cs typeface="Constantia"/>
              </a:rPr>
              <a:t>vetro, </a:t>
            </a:r>
            <a:r>
              <a:rPr sz="2000" b="0" spc="-5" dirty="0">
                <a:solidFill>
                  <a:srgbClr val="FFFFFF"/>
                </a:solidFill>
                <a:latin typeface="Constantia"/>
                <a:cs typeface="Constantia"/>
              </a:rPr>
              <a:t>legno,</a:t>
            </a:r>
            <a:r>
              <a:rPr sz="2000" b="0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onstantia"/>
                <a:cs typeface="Constantia"/>
              </a:rPr>
              <a:t>alluminio...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5" y="1435671"/>
            <a:ext cx="1609089" cy="575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1141816"/>
            <a:ext cx="8818880" cy="31280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620" algn="just">
              <a:lnSpc>
                <a:spcPct val="104400"/>
              </a:lnSpc>
              <a:spcBef>
                <a:spcPts val="185"/>
              </a:spcBef>
            </a:pPr>
            <a:r>
              <a:rPr sz="2000" spc="20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migliore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strada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nostri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rifiuti può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seguire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è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indubbiamente quella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del  </a:t>
            </a:r>
            <a:r>
              <a:rPr sz="2000" b="1" spc="-5" dirty="0">
                <a:solidFill>
                  <a:srgbClr val="FFC000"/>
                </a:solidFill>
                <a:latin typeface="Constantia"/>
                <a:cs typeface="Constantia"/>
              </a:rPr>
              <a:t>riciclaggio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ha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impatto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ambientale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bassissimo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guadagno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indifferente.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ts val="2390"/>
              </a:lnSpc>
              <a:spcBef>
                <a:spcPts val="10"/>
              </a:spcBef>
            </a:pPr>
            <a:r>
              <a:rPr sz="2000" spc="20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20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raccolta</a:t>
            </a:r>
            <a:r>
              <a:rPr sz="20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differenziata</a:t>
            </a:r>
            <a:r>
              <a:rPr sz="2000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è</a:t>
            </a:r>
            <a:r>
              <a:rPr sz="20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solo</a:t>
            </a:r>
            <a:r>
              <a:rPr sz="20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uno</a:t>
            </a:r>
            <a:r>
              <a:rPr sz="20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dei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modi</a:t>
            </a:r>
            <a:r>
              <a:rPr sz="20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sz="20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riciclare.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ts val="2390"/>
              </a:lnSpc>
            </a:pP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000" spc="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possono</a:t>
            </a:r>
            <a:r>
              <a:rPr sz="2000" spc="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anche</a:t>
            </a:r>
            <a:r>
              <a:rPr sz="2000" spc="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riutilizzare</a:t>
            </a:r>
            <a:r>
              <a:rPr sz="2000" spc="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dei</a:t>
            </a:r>
            <a:r>
              <a:rPr sz="2000" spc="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prodotti</a:t>
            </a:r>
            <a:r>
              <a:rPr sz="2000" spc="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come</a:t>
            </a:r>
            <a:r>
              <a:rPr sz="2000" spc="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nstantia"/>
                <a:cs typeface="Constantia"/>
              </a:rPr>
              <a:t>flaconi</a:t>
            </a:r>
            <a:r>
              <a:rPr sz="2000" spc="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dei</a:t>
            </a:r>
            <a:r>
              <a:rPr sz="2000" spc="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detersivi</a:t>
            </a:r>
            <a:r>
              <a:rPr sz="2000" spc="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dell’acqua</a:t>
            </a:r>
            <a:r>
              <a:rPr sz="20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come</a:t>
            </a:r>
            <a:r>
              <a:rPr sz="20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20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buste</a:t>
            </a:r>
            <a:r>
              <a:rPr sz="20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della</a:t>
            </a:r>
            <a:r>
              <a:rPr sz="20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spesa.</a:t>
            </a:r>
            <a:endParaRPr sz="2000">
              <a:latin typeface="Constantia"/>
              <a:cs typeface="Constantia"/>
            </a:endParaRPr>
          </a:p>
          <a:p>
            <a:pPr marL="12700" marR="5080">
              <a:lnSpc>
                <a:spcPts val="2380"/>
              </a:lnSpc>
              <a:spcBef>
                <a:spcPts val="110"/>
              </a:spcBef>
            </a:pP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Sta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tutto alla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nostra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volontà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salvare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no 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l’ambiente circostante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cui viviamo 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cui</a:t>
            </a:r>
            <a:r>
              <a:rPr sz="20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generazioni</a:t>
            </a:r>
            <a:r>
              <a:rPr sz="2000" spc="-1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dopo</a:t>
            </a:r>
            <a:r>
              <a:rPr sz="20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noi</a:t>
            </a:r>
            <a:r>
              <a:rPr sz="20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vivranno.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335"/>
              </a:lnSpc>
              <a:tabLst>
                <a:tab pos="854075" algn="l"/>
                <a:tab pos="1178560" algn="l"/>
                <a:tab pos="3127375" algn="l"/>
                <a:tab pos="4394200" algn="l"/>
                <a:tab pos="4646295" algn="l"/>
                <a:tab pos="5455920" algn="l"/>
                <a:tab pos="6388735" algn="l"/>
                <a:tab pos="7372350" algn="l"/>
                <a:tab pos="7989570" algn="l"/>
              </a:tabLst>
            </a:pPr>
            <a:r>
              <a:rPr sz="2000" spc="1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spc="-5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sz="2000" spc="-3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	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rr</a:t>
            </a:r>
            <a:r>
              <a:rPr sz="2000" spc="-3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	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2000" spc="1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	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000" spc="-4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2000" spc="2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tt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spc="-8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2000" spc="1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000" spc="-5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incentivando</a:t>
            </a:r>
            <a:r>
              <a:rPr sz="2000" spc="-1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riciclaggio</a:t>
            </a:r>
            <a:r>
              <a:rPr sz="20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ogni</a:t>
            </a:r>
            <a:r>
              <a:rPr sz="20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modo.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2338" y="2017547"/>
            <a:ext cx="2722880" cy="13689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Constantia"/>
              </a:rPr>
              <a:t>FINE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6790" y="188277"/>
            <a:ext cx="1402905" cy="140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6383" y="-33396"/>
            <a:ext cx="4201541" cy="1225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8998" y="188277"/>
            <a:ext cx="34963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Rifiuti</a:t>
            </a:r>
            <a:r>
              <a:rPr sz="4400" spc="-110" dirty="0"/>
              <a:t> </a:t>
            </a:r>
            <a:r>
              <a:rPr sz="4400" dirty="0"/>
              <a:t>urbani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58294" y="2397379"/>
            <a:ext cx="7991729" cy="3264281"/>
            <a:chOff x="786383" y="2537396"/>
            <a:chExt cx="7991729" cy="3264281"/>
          </a:xfrm>
        </p:grpSpPr>
        <p:sp>
          <p:nvSpPr>
            <p:cNvPr id="7" name="object 7"/>
            <p:cNvSpPr/>
            <p:nvPr/>
          </p:nvSpPr>
          <p:spPr>
            <a:xfrm>
              <a:off x="1014983" y="3232467"/>
              <a:ext cx="7763129" cy="2569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383" y="2537396"/>
              <a:ext cx="4439285" cy="12251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34658" y="647238"/>
            <a:ext cx="7467600" cy="490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urbani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domestici,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anche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ingombranti;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provenienti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dallo spazzamento delle</a:t>
            </a:r>
            <a:r>
              <a:rPr sz="1800" spc="-2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strade;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ts val="1945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qualunque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natura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provenienza,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giacenti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sulle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strade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sz="1800" spc="-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aree</a:t>
            </a:r>
            <a:endParaRPr sz="1800" dirty="0">
              <a:latin typeface="Constantia"/>
              <a:cs typeface="Constantia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pubbliche;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ts val="1945"/>
              </a:lnSpc>
              <a:buClr>
                <a:srgbClr val="00FF00"/>
              </a:buClr>
              <a:buAutoNum type="alphaLcParenR" startAt="4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vegetali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provenienti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aree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verdi,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quali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giardini,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parchi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aree</a:t>
            </a:r>
            <a:endParaRPr sz="1800" dirty="0">
              <a:latin typeface="Constantia"/>
              <a:cs typeface="Constantia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cimiteriali;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ts val="4895"/>
              </a:lnSpc>
              <a:spcBef>
                <a:spcPts val="1075"/>
              </a:spcBef>
            </a:pPr>
            <a:r>
              <a:rPr sz="4400" b="1" dirty="0">
                <a:solidFill>
                  <a:srgbClr val="FF3300"/>
                </a:solidFill>
                <a:latin typeface="Ebrima"/>
                <a:cs typeface="Ebrima"/>
              </a:rPr>
              <a:t>Rifiuti</a:t>
            </a:r>
            <a:r>
              <a:rPr sz="4400" b="1" spc="-35" dirty="0">
                <a:solidFill>
                  <a:srgbClr val="FF3300"/>
                </a:solidFill>
                <a:latin typeface="Ebrima"/>
                <a:cs typeface="Ebrima"/>
              </a:rPr>
              <a:t> </a:t>
            </a:r>
            <a:r>
              <a:rPr sz="4400" b="1" spc="-5" dirty="0">
                <a:solidFill>
                  <a:srgbClr val="FF3300"/>
                </a:solidFill>
                <a:latin typeface="Ebrima"/>
                <a:cs typeface="Ebrima"/>
              </a:rPr>
              <a:t>speciali</a:t>
            </a:r>
            <a:endParaRPr sz="4400" dirty="0">
              <a:latin typeface="Ebrima"/>
              <a:cs typeface="Ebrima"/>
            </a:endParaRPr>
          </a:p>
          <a:p>
            <a:pPr marL="12700">
              <a:lnSpc>
                <a:spcPts val="1775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speciali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lavorazioni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industriali;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attività</a:t>
            </a:r>
            <a:r>
              <a:rPr sz="18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commerciali;</a:t>
            </a:r>
            <a:endParaRPr sz="1800" dirty="0">
              <a:latin typeface="Constantia"/>
              <a:cs typeface="Constantia"/>
            </a:endParaRPr>
          </a:p>
          <a:p>
            <a:pPr marL="355600" marR="5080" indent="-343535">
              <a:lnSpc>
                <a:spcPct val="80100"/>
              </a:lnSpc>
              <a:spcBef>
                <a:spcPts val="430"/>
              </a:spcBef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derivanti dalla attività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recupero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smaltimento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rifiuti,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fanghi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prodotti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dalla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potabilizzazione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altri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trattamenti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delle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acque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dalla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depurazione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delle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acque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onstantia"/>
                <a:cs typeface="Constantia"/>
              </a:rPr>
              <a:t>reflue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abbattimento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fumi;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rifiuti derivanti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attività</a:t>
            </a:r>
            <a:r>
              <a:rPr sz="1800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sanitarie;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macchinari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le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apparecchiature deteriorati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sz="1800" spc="-2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obsoleti;</a:t>
            </a:r>
            <a:endParaRPr sz="1800" dirty="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buClr>
                <a:srgbClr val="00FF00"/>
              </a:buClr>
              <a:buAutoNum type="alphaLcParenR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veicoli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motore, rimorchi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simili fuori uso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loro</a:t>
            </a:r>
            <a:r>
              <a:rPr sz="1800" spc="-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parti;</a:t>
            </a: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623" y="4005275"/>
            <a:ext cx="8403590" cy="2266315"/>
            <a:chOff x="420623" y="4005275"/>
            <a:chExt cx="8403590" cy="2266315"/>
          </a:xfrm>
        </p:grpSpPr>
        <p:sp>
          <p:nvSpPr>
            <p:cNvPr id="3" name="object 3"/>
            <p:cNvSpPr/>
            <p:nvPr/>
          </p:nvSpPr>
          <p:spPr>
            <a:xfrm>
              <a:off x="420623" y="4850942"/>
              <a:ext cx="374726" cy="489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9787" y="4837125"/>
              <a:ext cx="1124534" cy="52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3895" y="4837125"/>
              <a:ext cx="1334897" cy="521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3744" y="4837125"/>
              <a:ext cx="452437" cy="521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11195" y="4837125"/>
              <a:ext cx="635304" cy="521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6100" y="4837125"/>
              <a:ext cx="438759" cy="521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7823" y="5125212"/>
              <a:ext cx="374726" cy="489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6987" y="5111496"/>
              <a:ext cx="3296285" cy="521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823" y="5399532"/>
              <a:ext cx="374726" cy="489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6987" y="5385816"/>
              <a:ext cx="1215961" cy="521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7963" y="5385816"/>
              <a:ext cx="671893" cy="521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4872" y="5385816"/>
              <a:ext cx="466115" cy="5210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6040" y="5385816"/>
              <a:ext cx="1682241" cy="5210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3359" y="5385816"/>
              <a:ext cx="1682241" cy="5210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40679" y="5385816"/>
              <a:ext cx="1183970" cy="5210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9359" y="5385816"/>
              <a:ext cx="489026" cy="5210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7823" y="5673852"/>
              <a:ext cx="374726" cy="489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6987" y="5660136"/>
              <a:ext cx="1220546" cy="5210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07107" y="5660136"/>
              <a:ext cx="671893" cy="521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5660136"/>
              <a:ext cx="1106246" cy="5210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50691" y="5660136"/>
              <a:ext cx="1385188" cy="5210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0832" y="5660136"/>
              <a:ext cx="1444498" cy="5210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0408" y="5660136"/>
              <a:ext cx="1435354" cy="5210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70547" y="5660136"/>
              <a:ext cx="489026" cy="5210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80557" y="4005275"/>
              <a:ext cx="1516583" cy="16192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87744" y="4365117"/>
              <a:ext cx="2236050" cy="19059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03504" y="297167"/>
            <a:ext cx="5115941" cy="5485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385815" y="932637"/>
            <a:ext cx="2980690" cy="521334"/>
            <a:chOff x="5385815" y="932637"/>
            <a:chExt cx="2980690" cy="521334"/>
          </a:xfrm>
        </p:grpSpPr>
        <p:sp>
          <p:nvSpPr>
            <p:cNvPr id="31" name="object 31"/>
            <p:cNvSpPr/>
            <p:nvPr/>
          </p:nvSpPr>
          <p:spPr>
            <a:xfrm>
              <a:off x="5385815" y="932637"/>
              <a:ext cx="964514" cy="5210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4475" y="932637"/>
              <a:ext cx="1142784" cy="5210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6871" y="932637"/>
              <a:ext cx="1389633" cy="5210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7217" y="707516"/>
            <a:ext cx="7842884" cy="590046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2865" algn="just">
              <a:lnSpc>
                <a:spcPct val="100600"/>
              </a:lnSpc>
              <a:spcBef>
                <a:spcPts val="85"/>
              </a:spcBef>
            </a:pPr>
            <a:r>
              <a:rPr sz="1800" b="1" spc="5" dirty="0">
                <a:solidFill>
                  <a:srgbClr val="DBF5F8"/>
                </a:solidFill>
                <a:latin typeface="Centaur"/>
                <a:cs typeface="Centaur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oiché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molti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questi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contengono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sostanze chimiche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ad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azione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tossica, 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cancerogena, teratogena,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legge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definisce 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questi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“</a:t>
            </a: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rifiuti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speciali </a:t>
            </a:r>
            <a:r>
              <a:rPr sz="1800" b="1" spc="-50" dirty="0">
                <a:solidFill>
                  <a:srgbClr val="FF0000"/>
                </a:solidFill>
                <a:latin typeface="Constantia"/>
                <a:cs typeface="Constantia"/>
              </a:rPr>
              <a:t>pericolosi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”,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stabilendo che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devono essere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smaltiti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secondo particolari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procedure </a:t>
            </a:r>
            <a:r>
              <a:rPr sz="1800" spc="10" dirty="0">
                <a:solidFill>
                  <a:srgbClr val="FFFFFF"/>
                </a:solidFill>
                <a:latin typeface="Constantia"/>
                <a:cs typeface="Constantia"/>
              </a:rPr>
              <a:t>per 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impedire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minimizzare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rischio di effetti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negativi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sull’uomo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sull’ambiente: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derivanti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industria chimica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metallurgica,fotografica,tessile,conciaria;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177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derivanti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 raffinazione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del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petrolio;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provenienti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ospedali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oli esauriti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solventi.</a:t>
            </a:r>
            <a:endParaRPr sz="18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Constantia"/>
              </a:rPr>
              <a:t>I rifiuti urbani pericolosi</a:t>
            </a:r>
            <a:endParaRPr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Alcuni rifiuti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pericolosi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sono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presenti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anche nelle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nostre</a:t>
            </a:r>
            <a:r>
              <a:rPr sz="1800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case: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pile,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177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farmaci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scaduti,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cartucce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delle</a:t>
            </a:r>
            <a:r>
              <a:rPr sz="18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stampanti,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frigoriferi,</a:t>
            </a:r>
            <a:endParaRPr sz="1800" dirty="0">
              <a:latin typeface="Constantia"/>
              <a:cs typeface="Constantia"/>
            </a:endParaRPr>
          </a:p>
          <a:p>
            <a:pPr marL="191135" indent="-1790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1770" algn="l"/>
              </a:tabLst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prodotti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etichettati </a:t>
            </a:r>
            <a:r>
              <a:rPr sz="1800" dirty="0">
                <a:solidFill>
                  <a:srgbClr val="FF0000"/>
                </a:solidFill>
                <a:latin typeface="Constantia"/>
                <a:cs typeface="Constantia"/>
              </a:rPr>
              <a:t>T e/o</a:t>
            </a:r>
            <a:r>
              <a:rPr sz="1800" spc="-2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0000"/>
                </a:solidFill>
                <a:latin typeface="Constantia"/>
                <a:cs typeface="Constantia"/>
              </a:rPr>
              <a:t>F</a:t>
            </a:r>
            <a:endParaRPr sz="1800" dirty="0">
              <a:latin typeface="Constantia"/>
              <a:cs typeface="Constantia"/>
            </a:endParaRPr>
          </a:p>
          <a:p>
            <a:pPr marL="648335" lvl="1" indent="-179070">
              <a:lnSpc>
                <a:spcPct val="100000"/>
              </a:lnSpc>
              <a:buFont typeface="Arial"/>
              <a:buChar char="•"/>
              <a:tabLst>
                <a:tab pos="648970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vernici,solventi,candeggina</a:t>
            </a:r>
            <a:endParaRPr sz="1800" dirty="0">
              <a:latin typeface="Constantia"/>
              <a:cs typeface="Constantia"/>
            </a:endParaRPr>
          </a:p>
          <a:p>
            <a:pPr marL="648335" lvl="1" indent="-179070">
              <a:lnSpc>
                <a:spcPct val="100000"/>
              </a:lnSpc>
              <a:buFont typeface="Arial"/>
              <a:buChar char="•"/>
              <a:tabLst>
                <a:tab pos="648970" algn="l"/>
              </a:tabLst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prodotti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il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giardinaggio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(fitofarmaci,</a:t>
            </a:r>
            <a:r>
              <a:rPr sz="1800" b="1" spc="-25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concimi…</a:t>
            </a:r>
            <a:endParaRPr sz="1800" dirty="0">
              <a:latin typeface="Constantia"/>
              <a:cs typeface="Constantia"/>
            </a:endParaRPr>
          </a:p>
          <a:p>
            <a:pPr marL="648335" lvl="1" indent="-179070">
              <a:lnSpc>
                <a:spcPct val="100000"/>
              </a:lnSpc>
              <a:buFont typeface="Arial"/>
              <a:buChar char="•"/>
              <a:tabLst>
                <a:tab pos="648970" algn="l"/>
              </a:tabLst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Prodotti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l’igiene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personale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(lucidanti,</a:t>
            </a:r>
            <a:r>
              <a:rPr sz="1800" b="1" spc="-2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detergenti…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Una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singola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pila, per</a:t>
            </a:r>
            <a:r>
              <a:rPr sz="1800" spc="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esempio, contiene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circa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un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grammo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mercurio,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quantità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più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che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sufficiente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inquinare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1.000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litri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spc="-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acqua.</a:t>
            </a: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27432"/>
            <a:ext cx="6551422" cy="1371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21" y="192989"/>
            <a:ext cx="57581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 rifiuti</a:t>
            </a:r>
            <a:r>
              <a:rPr spc="-60" dirty="0"/>
              <a:t> </a:t>
            </a:r>
            <a:r>
              <a:rPr spc="-10" dirty="0"/>
              <a:t>differenziati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9163" y="1353261"/>
            <a:ext cx="7658100" cy="3013075"/>
            <a:chOff x="169163" y="1353261"/>
            <a:chExt cx="7658100" cy="3013075"/>
          </a:xfrm>
        </p:grpSpPr>
        <p:sp>
          <p:nvSpPr>
            <p:cNvPr id="5" name="object 5"/>
            <p:cNvSpPr/>
            <p:nvPr/>
          </p:nvSpPr>
          <p:spPr>
            <a:xfrm>
              <a:off x="269747" y="1353261"/>
              <a:ext cx="470738" cy="530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219" y="1357833"/>
              <a:ext cx="1503934" cy="521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023" y="3287217"/>
              <a:ext cx="470738" cy="5301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923" y="3296361"/>
              <a:ext cx="2592197" cy="521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023" y="3835857"/>
              <a:ext cx="498170" cy="5301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4923" y="3845001"/>
              <a:ext cx="2450465" cy="521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163" y="1961387"/>
              <a:ext cx="2985389" cy="1376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0863" y="1961387"/>
              <a:ext cx="5486145" cy="13760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747" y="1627581"/>
              <a:ext cx="498170" cy="5301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219" y="1632153"/>
              <a:ext cx="1865122" cy="5210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9895" y="864184"/>
            <a:ext cx="8431530" cy="388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raccolti</a:t>
            </a:r>
            <a:r>
              <a:rPr sz="1800" b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maniera</a:t>
            </a:r>
            <a:r>
              <a:rPr sz="18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differenziata</a:t>
            </a:r>
            <a:r>
              <a:rPr sz="18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possono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essere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trattati</a:t>
            </a:r>
            <a:r>
              <a:rPr sz="1800" b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seguendo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due</a:t>
            </a:r>
            <a:endParaRPr sz="1800">
              <a:latin typeface="Constantia"/>
              <a:cs typeface="Constantia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procedure:</a:t>
            </a:r>
            <a:endParaRPr sz="1800">
              <a:latin typeface="Constantia"/>
              <a:cs typeface="Constantia"/>
            </a:endParaRPr>
          </a:p>
          <a:p>
            <a:pPr marL="436245" indent="-343535">
              <a:lnSpc>
                <a:spcPct val="10000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Riciclaggio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frazioni</a:t>
            </a:r>
            <a:r>
              <a:rPr sz="1800" b="1" spc="-2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secche;</a:t>
            </a:r>
            <a:endParaRPr sz="1800">
              <a:latin typeface="Constantia"/>
              <a:cs typeface="Constantia"/>
            </a:endParaRPr>
          </a:p>
          <a:p>
            <a:pPr marL="436245" indent="-343535">
              <a:lnSpc>
                <a:spcPct val="10000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Compostaggio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per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frazioni</a:t>
            </a:r>
            <a:r>
              <a:rPr sz="1800" b="1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umide;</a:t>
            </a:r>
            <a:endParaRPr sz="1800">
              <a:latin typeface="Constantia"/>
              <a:cs typeface="Constantia"/>
            </a:endParaRPr>
          </a:p>
          <a:p>
            <a:pPr marL="229870">
              <a:lnSpc>
                <a:spcPts val="5585"/>
              </a:lnSpc>
              <a:spcBef>
                <a:spcPts val="1325"/>
              </a:spcBef>
            </a:pPr>
            <a:r>
              <a:rPr sz="4900" b="1" dirty="0">
                <a:solidFill>
                  <a:srgbClr val="FF3300"/>
                </a:solidFill>
                <a:latin typeface="Ebrima"/>
                <a:cs typeface="Ebrima"/>
              </a:rPr>
              <a:t>I </a:t>
            </a:r>
            <a:r>
              <a:rPr sz="4900" b="1" spc="-5" dirty="0">
                <a:solidFill>
                  <a:srgbClr val="FF3300"/>
                </a:solidFill>
                <a:latin typeface="Ebrima"/>
                <a:cs typeface="Ebrima"/>
              </a:rPr>
              <a:t>rifiuti</a:t>
            </a:r>
            <a:r>
              <a:rPr sz="4900" b="1" spc="-50" dirty="0">
                <a:solidFill>
                  <a:srgbClr val="FF3300"/>
                </a:solidFill>
                <a:latin typeface="Ebrima"/>
                <a:cs typeface="Ebrima"/>
              </a:rPr>
              <a:t> </a:t>
            </a:r>
            <a:r>
              <a:rPr sz="4900" b="1" spc="-5" dirty="0">
                <a:solidFill>
                  <a:srgbClr val="FF3300"/>
                </a:solidFill>
                <a:latin typeface="Ebrima"/>
                <a:cs typeface="Ebrima"/>
              </a:rPr>
              <a:t>indifferinenziati</a:t>
            </a:r>
            <a:endParaRPr sz="4900">
              <a:latin typeface="Ebrima"/>
              <a:cs typeface="Ebrima"/>
            </a:endParaRPr>
          </a:p>
          <a:p>
            <a:pPr marL="12700">
              <a:lnSpc>
                <a:spcPts val="1864"/>
              </a:lnSpc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rifiuti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raccolti</a:t>
            </a:r>
            <a:r>
              <a:rPr sz="18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maniera</a:t>
            </a:r>
            <a:r>
              <a:rPr sz="18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differenziata</a:t>
            </a:r>
            <a:r>
              <a:rPr sz="18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possono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essere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trattati</a:t>
            </a:r>
            <a:r>
              <a:rPr sz="18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seguendo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tre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strade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principali:</a:t>
            </a:r>
            <a:endParaRPr sz="1800">
              <a:latin typeface="Constantia"/>
              <a:cs typeface="Constantia"/>
            </a:endParaRPr>
          </a:p>
          <a:p>
            <a:pPr marL="355600" marR="132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25" dirty="0">
                <a:solidFill>
                  <a:srgbClr val="FFC000"/>
                </a:solidFill>
                <a:latin typeface="Constantia"/>
                <a:cs typeface="Constantia"/>
              </a:rPr>
              <a:t>Trattamento</a:t>
            </a:r>
            <a:r>
              <a:rPr sz="1800" b="1" spc="-7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a</a:t>
            </a:r>
            <a:r>
              <a:rPr sz="1800" b="1" spc="-6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freddo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ovvero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separazione</a:t>
            </a:r>
            <a:r>
              <a:rPr sz="18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parziale</a:t>
            </a:r>
            <a:r>
              <a:rPr sz="18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recupero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materiali,  biostabilizzazione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conferimento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discarica;</a:t>
            </a:r>
            <a:endParaRPr sz="1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25" dirty="0">
                <a:solidFill>
                  <a:srgbClr val="FFC000"/>
                </a:solidFill>
                <a:latin typeface="Constantia"/>
                <a:cs typeface="Constantia"/>
              </a:rPr>
              <a:t>Trattamento</a:t>
            </a:r>
            <a:r>
              <a:rPr sz="1800" b="1" spc="-7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a</a:t>
            </a:r>
            <a:r>
              <a:rPr sz="1800" b="1" spc="-10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onstantia"/>
                <a:cs typeface="Constantia"/>
              </a:rPr>
              <a:t>caldo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ovvero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incenerimento,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previa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eventuale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separazione</a:t>
            </a:r>
            <a:endParaRPr sz="18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materiali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produzione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CDR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conferimento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discarica;</a:t>
            </a:r>
            <a:endParaRPr sz="1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C000"/>
                </a:solidFill>
                <a:latin typeface="Constantia"/>
                <a:cs typeface="Constantia"/>
              </a:rPr>
              <a:t>Conferimento </a:t>
            </a:r>
            <a:r>
              <a:rPr sz="1800" b="1" spc="-20" dirty="0">
                <a:solidFill>
                  <a:srgbClr val="FFC000"/>
                </a:solidFill>
                <a:latin typeface="Constantia"/>
                <a:cs typeface="Constantia"/>
              </a:rPr>
              <a:t>diretto </a:t>
            </a:r>
            <a:r>
              <a:rPr sz="1800" b="1" spc="5" dirty="0">
                <a:solidFill>
                  <a:srgbClr val="FFC000"/>
                </a:solidFill>
                <a:latin typeface="Constantia"/>
                <a:cs typeface="Constantia"/>
              </a:rPr>
              <a:t>in</a:t>
            </a:r>
            <a:r>
              <a:rPr sz="1800" b="1" spc="-23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onstantia"/>
                <a:cs typeface="Constantia"/>
              </a:rPr>
              <a:t>discarica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9011"/>
            <a:ext cx="3022091" cy="5618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097" y="214699"/>
            <a:ext cx="5564124" cy="49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3200" y="146471"/>
            <a:ext cx="2296033" cy="6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23133" y="980585"/>
            <a:ext cx="4201668" cy="4642681"/>
            <a:chOff x="3223260" y="967162"/>
            <a:chExt cx="4201668" cy="4642681"/>
          </a:xfrm>
        </p:grpSpPr>
        <p:sp>
          <p:nvSpPr>
            <p:cNvPr id="6" name="object 6"/>
            <p:cNvSpPr/>
            <p:nvPr/>
          </p:nvSpPr>
          <p:spPr>
            <a:xfrm>
              <a:off x="3223260" y="967162"/>
              <a:ext cx="1564513" cy="5168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5928" y="2423159"/>
              <a:ext cx="3429000" cy="3186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046719" y="4219905"/>
            <a:ext cx="447916" cy="8465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6159" y="1773935"/>
            <a:ext cx="4229099" cy="4174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1820" y="2779776"/>
            <a:ext cx="3063239" cy="3502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8019" y="406908"/>
            <a:ext cx="1531620" cy="150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4904" y="603542"/>
            <a:ext cx="4526280" cy="1202690"/>
            <a:chOff x="374904" y="603542"/>
            <a:chExt cx="4526280" cy="1202690"/>
          </a:xfrm>
        </p:grpSpPr>
        <p:sp>
          <p:nvSpPr>
            <p:cNvPr id="5" name="object 5"/>
            <p:cNvSpPr/>
            <p:nvPr/>
          </p:nvSpPr>
          <p:spPr>
            <a:xfrm>
              <a:off x="374904" y="603542"/>
              <a:ext cx="2537333" cy="905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3783" y="1124648"/>
              <a:ext cx="2057145" cy="6810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664" y="1522476"/>
              <a:ext cx="1627377" cy="544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8845" y="698068"/>
            <a:ext cx="4016375" cy="1254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Riduzione</a:t>
            </a:r>
            <a:endParaRPr sz="32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2400" b="0" spc="10" dirty="0">
                <a:solidFill>
                  <a:srgbClr val="FFFFFF"/>
                </a:solidFill>
                <a:latin typeface="Constantia"/>
                <a:cs typeface="Constantia"/>
              </a:rPr>
              <a:t>significa </a:t>
            </a:r>
            <a:r>
              <a:rPr sz="2400" b="0" spc="-5" dirty="0">
                <a:solidFill>
                  <a:srgbClr val="FFFFFF"/>
                </a:solidFill>
                <a:latin typeface="Constantia"/>
                <a:cs typeface="Constantia"/>
              </a:rPr>
              <a:t>produrre </a:t>
            </a:r>
            <a:r>
              <a:rPr sz="2400" b="0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meno</a:t>
            </a:r>
            <a:r>
              <a:rPr sz="2400" b="0" u="heavy" spc="-44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0" u="heavy" spc="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rifiuti </a:t>
            </a:r>
            <a:r>
              <a:rPr sz="2400" b="0" spc="1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0" spc="5" dirty="0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sz="2400" b="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Constantia"/>
                <a:cs typeface="Constantia"/>
              </a:rPr>
              <a:t>esempio: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845" y="2366594"/>
            <a:ext cx="8148955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15"/>
              </a:spcBef>
              <a:buClr>
                <a:srgbClr val="FFFFFF"/>
              </a:buClr>
              <a:buFont typeface="Wingdings"/>
              <a:buChar char=""/>
              <a:tabLst>
                <a:tab pos="977265" algn="l"/>
                <a:tab pos="977900" algn="l"/>
              </a:tabLst>
            </a:pPr>
            <a:r>
              <a:rPr dirty="0"/>
              <a:t>	</a:t>
            </a:r>
            <a:r>
              <a:rPr sz="2400" spc="-640" dirty="0">
                <a:solidFill>
                  <a:srgbClr val="FFFFFF"/>
                </a:solidFill>
                <a:latin typeface="Constantia"/>
                <a:cs typeface="Constantia"/>
              </a:rPr>
              <a:t>cfaorme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15" dirty="0">
                <a:solidFill>
                  <a:srgbClr val="FFFFFF"/>
                </a:solidFill>
                <a:latin typeface="Constantia"/>
                <a:cs typeface="Constantia"/>
              </a:rPr>
              <a:t>plaraspnedsoapcroondloattsitecsosna </a:t>
            </a:r>
            <a:r>
              <a:rPr sz="2400" spc="-480" dirty="0">
                <a:solidFill>
                  <a:srgbClr val="FFFFFF"/>
                </a:solidFill>
                <a:latin typeface="Constantia"/>
                <a:cs typeface="Constantia"/>
              </a:rPr>
              <a:t>sbcuasttoaledriijduottateo </a:t>
            </a:r>
            <a:r>
              <a:rPr sz="2400" spc="-484" dirty="0">
                <a:solidFill>
                  <a:srgbClr val="FFFFFF"/>
                </a:solidFill>
                <a:latin typeface="Constantia"/>
                <a:cs typeface="Constantia"/>
              </a:rPr>
              <a:t>odisceontzoansecapteorla  </a:t>
            </a:r>
            <a:r>
              <a:rPr sz="2400" spc="-495" dirty="0">
                <a:solidFill>
                  <a:srgbClr val="FFFFFF"/>
                </a:solidFill>
                <a:latin typeface="Constantia"/>
                <a:cs typeface="Constantia"/>
              </a:rPr>
              <a:t>pneornnodnodvoevregrebttuatrteatreantatenbtoucstaertdoinpelaesttaicnata</a:t>
            </a:r>
            <a:r>
              <a:rPr sz="2400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plastica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8123" y="3214116"/>
            <a:ext cx="2706624" cy="3355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8019" y="406908"/>
            <a:ext cx="1531620" cy="150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603542"/>
            <a:ext cx="2432177" cy="905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845" y="698068"/>
            <a:ext cx="1918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200" spc="1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3200" spc="10" dirty="0">
                <a:solidFill>
                  <a:srgbClr val="FF0000"/>
                </a:solidFill>
                <a:latin typeface="Constantia"/>
                <a:cs typeface="Constantia"/>
              </a:rPr>
              <a:t>ti</a:t>
            </a:r>
            <a:r>
              <a:rPr sz="3200" spc="-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3200" spc="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3200" spc="-50" dirty="0">
                <a:solidFill>
                  <a:srgbClr val="FF0000"/>
                </a:solidFill>
                <a:latin typeface="Constantia"/>
                <a:cs typeface="Constantia"/>
              </a:rPr>
              <a:t>zz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845" y="1192225"/>
            <a:ext cx="8101330" cy="1346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2283460">
              <a:lnSpc>
                <a:spcPct val="100000"/>
              </a:lnSpc>
              <a:spcBef>
                <a:spcPts val="115"/>
              </a:spcBef>
            </a:pP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significa </a:t>
            </a:r>
            <a:r>
              <a:rPr sz="2400" b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utilizzare </a:t>
            </a:r>
            <a:r>
              <a:rPr sz="2400" b="1" u="heavy" spc="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un </a:t>
            </a:r>
            <a:r>
              <a:rPr sz="2400" b="1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prodotto </a:t>
            </a:r>
            <a:r>
              <a:rPr sz="2400" b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più </a:t>
            </a:r>
            <a:r>
              <a:rPr sz="2400" b="1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vo</a:t>
            </a:r>
            <a:r>
              <a:rPr sz="2400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onstantia"/>
                <a:cs typeface="Constantia"/>
              </a:rPr>
              <a:t>lte </a:t>
            </a:r>
            <a:r>
              <a:rPr sz="2400" spc="-1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modo</a:t>
            </a:r>
            <a:r>
              <a:rPr sz="24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buttarlo</a:t>
            </a:r>
            <a:r>
              <a:rPr sz="24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via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più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tardi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possibile.</a:t>
            </a:r>
            <a:endParaRPr sz="2400">
              <a:latin typeface="Constantia"/>
              <a:cs typeface="Constantia"/>
            </a:endParaRPr>
          </a:p>
          <a:p>
            <a:pPr marL="588645" indent="-576580">
              <a:lnSpc>
                <a:spcPct val="100000"/>
              </a:lnSpc>
              <a:spcBef>
                <a:spcPts val="1739"/>
              </a:spcBef>
              <a:buFont typeface="Wingdings"/>
              <a:buChar char=""/>
              <a:tabLst>
                <a:tab pos="588645" algn="l"/>
                <a:tab pos="589280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Scegliete</a:t>
            </a:r>
            <a:r>
              <a:rPr sz="24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esempio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contenitori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vetro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plastica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4450460"/>
            <a:ext cx="649986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3070" indent="-421005">
              <a:lnSpc>
                <a:spcPct val="100000"/>
              </a:lnSpc>
              <a:spcBef>
                <a:spcPts val="110"/>
              </a:spcBef>
              <a:buFont typeface="Wingdings"/>
              <a:buChar char=""/>
              <a:tabLst>
                <a:tab pos="433070" algn="l"/>
                <a:tab pos="43370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Preferire</a:t>
            </a:r>
            <a:r>
              <a:rPr sz="24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pile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ricaricabili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quelle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usa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getta.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5567" y="2564892"/>
            <a:ext cx="3826763" cy="172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6108" y="2706623"/>
            <a:ext cx="2441447" cy="1801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0452" y="4722876"/>
            <a:ext cx="2478024" cy="2135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1767" y="4654296"/>
            <a:ext cx="3241547" cy="2203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2137</Words>
  <Application>Microsoft Office PowerPoint</Application>
  <PresentationFormat>Presentazione su schermo (4:3)</PresentationFormat>
  <Paragraphs>188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Office Theme</vt:lpstr>
      <vt:lpstr>Presentazione standard di PowerPoint</vt:lpstr>
      <vt:lpstr>In natura i rifiuti non esistono</vt:lpstr>
      <vt:lpstr>Definizione di rifiuto</vt:lpstr>
      <vt:lpstr>Rifiuti urbani</vt:lpstr>
      <vt:lpstr>Presentazione standard di PowerPoint</vt:lpstr>
      <vt:lpstr>I rifiuti differenziati</vt:lpstr>
      <vt:lpstr>Presentazione standard di PowerPoint</vt:lpstr>
      <vt:lpstr>Riduzione significa produrre meno rifiuti  ad esempio:</vt:lpstr>
      <vt:lpstr>Riutilizzo</vt:lpstr>
      <vt:lpstr>Il Recupero</vt:lpstr>
      <vt:lpstr>I rifiuti non riciclabili che non possono</vt:lpstr>
      <vt:lpstr>Riciclo</vt:lpstr>
      <vt:lpstr>In Italia negli ultimi 15 anni la produzione degli RSU è più che raddoppiata e  oggi ammonta a circa 30 milioni di tonnellate all’anno pari a a circa 1,4 Kg  procapite al giorno.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discariche</vt:lpstr>
      <vt:lpstr>Le discariche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R1= apparecchiature refrigeranti; R2=grandi bianchi (lavatrici,lavastoviglie,forni, termosifoni,asciugatrici ecc.)</vt:lpstr>
      <vt:lpstr>Presentazione standard di PowerPoint</vt:lpstr>
      <vt:lpstr>Qui sotto ci sono le immagini di alcuni oggetti realizzati dal riciclaggio di  plastica, vetro, legno, alluminio...</vt:lpstr>
      <vt:lpstr>Presentazione standard di PowerPoint</vt:lpstr>
      <vt:lpstr>FINE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Sebastiano</cp:lastModifiedBy>
  <cp:revision>3</cp:revision>
  <dcterms:created xsi:type="dcterms:W3CDTF">2020-04-05T22:04:40Z</dcterms:created>
  <dcterms:modified xsi:type="dcterms:W3CDTF">2020-04-05T22:19:42Z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2020-04-05T00:00:00Z</vt:filetime>
  </property>
</Properties>
</file>